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588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27149521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27149521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7149521c5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7149521c5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27149521c5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27149521c5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27149521c5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27149521c5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2" name="Google Shape;101;p15">
            <a:extLst>
              <a:ext uri="{FF2B5EF4-FFF2-40B4-BE49-F238E27FC236}">
                <a16:creationId xmlns:a16="http://schemas.microsoft.com/office/drawing/2014/main" id="{702815A3-2A33-1C0D-4DE2-046549FD248B}"/>
              </a:ext>
            </a:extLst>
          </p:cNvPr>
          <p:cNvGrpSpPr/>
          <p:nvPr userDrawn="1"/>
        </p:nvGrpSpPr>
        <p:grpSpPr>
          <a:xfrm>
            <a:off x="7288850" y="4725660"/>
            <a:ext cx="1691175" cy="300600"/>
            <a:chOff x="7288850" y="4618075"/>
            <a:chExt cx="1691175" cy="300600"/>
          </a:xfrm>
        </p:grpSpPr>
        <p:sp>
          <p:nvSpPr>
            <p:cNvPr id="3" name="Google Shape;102;p15">
              <a:extLst>
                <a:ext uri="{FF2B5EF4-FFF2-40B4-BE49-F238E27FC236}">
                  <a16:creationId xmlns:a16="http://schemas.microsoft.com/office/drawing/2014/main" id="{223FB488-FE5F-86BA-EC1B-75C0989D1AFD}"/>
                </a:ext>
              </a:extLst>
            </p:cNvPr>
            <p:cNvSpPr/>
            <p:nvPr/>
          </p:nvSpPr>
          <p:spPr>
            <a:xfrm>
              <a:off x="7288850" y="4618075"/>
              <a:ext cx="1609500" cy="300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b="1" dirty="0"/>
                <a:t>©</a:t>
              </a:r>
              <a:r>
                <a:rPr lang="en-GB" sz="1000" b="1" dirty="0">
                  <a:solidFill>
                    <a:srgbClr val="5BC0BE"/>
                  </a:solidFill>
                </a:rPr>
                <a:t>フクロウの図表ラボ</a:t>
              </a:r>
              <a:endParaRPr sz="1000" b="1" dirty="0">
                <a:solidFill>
                  <a:srgbClr val="5BC0BE"/>
                </a:solidFill>
              </a:endParaRPr>
            </a:p>
          </p:txBody>
        </p:sp>
        <p:pic>
          <p:nvPicPr>
            <p:cNvPr id="4" name="Google Shape;103;p15">
              <a:extLst>
                <a:ext uri="{FF2B5EF4-FFF2-40B4-BE49-F238E27FC236}">
                  <a16:creationId xmlns:a16="http://schemas.microsoft.com/office/drawing/2014/main" id="{87B431FE-88F3-65C6-139D-C129BA37DAED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732225" y="4644775"/>
              <a:ext cx="247800" cy="2472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/>
        </p:nvSpPr>
        <p:spPr>
          <a:xfrm>
            <a:off x="3664482" y="622799"/>
            <a:ext cx="44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E06666"/>
                </a:solidFill>
              </a:rPr>
              <a:t>今日</a:t>
            </a:r>
            <a:endParaRPr sz="1000" b="1">
              <a:solidFill>
                <a:srgbClr val="E06666"/>
              </a:solidFill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1670775" y="1050625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第1週</a:t>
            </a:r>
            <a:endParaRPr sz="1200"/>
          </a:p>
        </p:txBody>
      </p:sp>
      <p:sp>
        <p:nvSpPr>
          <p:cNvPr id="95" name="Google Shape;95;p15"/>
          <p:cNvSpPr/>
          <p:nvPr/>
        </p:nvSpPr>
        <p:spPr>
          <a:xfrm>
            <a:off x="3420227" y="1050625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第2週</a:t>
            </a:r>
            <a:endParaRPr sz="1200"/>
          </a:p>
        </p:txBody>
      </p:sp>
      <p:sp>
        <p:nvSpPr>
          <p:cNvPr id="96" name="Google Shape;96;p15"/>
          <p:cNvSpPr/>
          <p:nvPr/>
        </p:nvSpPr>
        <p:spPr>
          <a:xfrm>
            <a:off x="5169678" y="1050625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第3週</a:t>
            </a:r>
            <a:endParaRPr sz="1200"/>
          </a:p>
        </p:txBody>
      </p:sp>
      <p:sp>
        <p:nvSpPr>
          <p:cNvPr id="97" name="Google Shape;97;p15"/>
          <p:cNvSpPr/>
          <p:nvPr/>
        </p:nvSpPr>
        <p:spPr>
          <a:xfrm>
            <a:off x="6919129" y="1050625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第4週</a:t>
            </a:r>
            <a:endParaRPr sz="1200"/>
          </a:p>
        </p:txBody>
      </p:sp>
      <p:sp>
        <p:nvSpPr>
          <p:cNvPr id="98" name="Google Shape;98;p15"/>
          <p:cNvSpPr/>
          <p:nvPr/>
        </p:nvSpPr>
        <p:spPr>
          <a:xfrm>
            <a:off x="384324" y="1493550"/>
            <a:ext cx="1261500" cy="695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佐藤</a:t>
            </a:r>
            <a:endParaRPr sz="1200"/>
          </a:p>
        </p:txBody>
      </p:sp>
      <p:sp>
        <p:nvSpPr>
          <p:cNvPr id="99" name="Google Shape;99;p15"/>
          <p:cNvSpPr/>
          <p:nvPr/>
        </p:nvSpPr>
        <p:spPr>
          <a:xfrm>
            <a:off x="384324" y="2302225"/>
            <a:ext cx="1261500" cy="695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橋本</a:t>
            </a:r>
            <a:endParaRPr sz="1200"/>
          </a:p>
        </p:txBody>
      </p:sp>
      <p:sp>
        <p:nvSpPr>
          <p:cNvPr id="100" name="Google Shape;100;p15"/>
          <p:cNvSpPr/>
          <p:nvPr/>
        </p:nvSpPr>
        <p:spPr>
          <a:xfrm>
            <a:off x="384324" y="3110900"/>
            <a:ext cx="1261500" cy="695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遠藤</a:t>
            </a:r>
            <a:endParaRPr sz="12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C5FBEF-B7F2-3B7A-36E4-457784AFC7D0}"/>
              </a:ext>
            </a:extLst>
          </p:cNvPr>
          <p:cNvGrpSpPr/>
          <p:nvPr/>
        </p:nvGrpSpPr>
        <p:grpSpPr>
          <a:xfrm>
            <a:off x="1713350" y="3196724"/>
            <a:ext cx="3396597" cy="595500"/>
            <a:chOff x="1713350" y="3196724"/>
            <a:chExt cx="3396597" cy="595500"/>
          </a:xfrm>
        </p:grpSpPr>
        <p:sp>
          <p:nvSpPr>
            <p:cNvPr id="104" name="Google Shape;104;p15"/>
            <p:cNvSpPr/>
            <p:nvPr/>
          </p:nvSpPr>
          <p:spPr>
            <a:xfrm>
              <a:off x="1713350" y="3196724"/>
              <a:ext cx="3396597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代理店と連携し、広告施策の設計</a:t>
              </a:r>
              <a:endParaRPr sz="1200"/>
            </a:p>
          </p:txBody>
        </p:sp>
        <p:cxnSp>
          <p:nvCxnSpPr>
            <p:cNvPr id="105" name="Google Shape;105;p15"/>
            <p:cNvCxnSpPr>
              <a:cxnSpLocks/>
            </p:cNvCxnSpPr>
            <p:nvPr/>
          </p:nvCxnSpPr>
          <p:spPr>
            <a:xfrm>
              <a:off x="1728666" y="3196724"/>
              <a:ext cx="3364307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81C9B53-A215-A43A-277B-BB8DFA10C079}"/>
              </a:ext>
            </a:extLst>
          </p:cNvPr>
          <p:cNvGrpSpPr/>
          <p:nvPr/>
        </p:nvGrpSpPr>
        <p:grpSpPr>
          <a:xfrm>
            <a:off x="1717631" y="1594050"/>
            <a:ext cx="2510100" cy="595500"/>
            <a:chOff x="1717631" y="1594050"/>
            <a:chExt cx="2510100" cy="595500"/>
          </a:xfrm>
        </p:grpSpPr>
        <p:sp>
          <p:nvSpPr>
            <p:cNvPr id="106" name="Google Shape;106;p15"/>
            <p:cNvSpPr/>
            <p:nvPr/>
          </p:nvSpPr>
          <p:spPr>
            <a:xfrm>
              <a:off x="1717631" y="1594050"/>
              <a:ext cx="2510100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リード獲得</a:t>
              </a:r>
              <a:endParaRPr sz="12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（</a:t>
              </a:r>
              <a:r>
                <a:rPr lang="en-GB" sz="1200">
                  <a:solidFill>
                    <a:schemeClr val="dk1"/>
                  </a:solidFill>
                </a:rPr>
                <a:t>アウトバウンドDM / 電話</a:t>
              </a:r>
              <a:r>
                <a:rPr lang="en-GB" sz="1200"/>
                <a:t>）</a:t>
              </a:r>
              <a:endParaRPr sz="1200"/>
            </a:p>
          </p:txBody>
        </p:sp>
        <p:cxnSp>
          <p:nvCxnSpPr>
            <p:cNvPr id="107" name="Google Shape;107;p15"/>
            <p:cNvCxnSpPr/>
            <p:nvPr/>
          </p:nvCxnSpPr>
          <p:spPr>
            <a:xfrm>
              <a:off x="1721834" y="1594050"/>
              <a:ext cx="2486227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79BFAF4-89CB-1254-2977-7F3D3C48457B}"/>
              </a:ext>
            </a:extLst>
          </p:cNvPr>
          <p:cNvGrpSpPr/>
          <p:nvPr/>
        </p:nvGrpSpPr>
        <p:grpSpPr>
          <a:xfrm>
            <a:off x="4311466" y="1594050"/>
            <a:ext cx="2552079" cy="595500"/>
            <a:chOff x="4311466" y="1594050"/>
            <a:chExt cx="2552079" cy="595500"/>
          </a:xfrm>
        </p:grpSpPr>
        <p:sp>
          <p:nvSpPr>
            <p:cNvPr id="108" name="Google Shape;108;p15"/>
            <p:cNvSpPr/>
            <p:nvPr/>
          </p:nvSpPr>
          <p:spPr>
            <a:xfrm>
              <a:off x="4312452" y="1594050"/>
              <a:ext cx="2550900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リードと面談実施</a:t>
              </a:r>
              <a:endParaRPr sz="1200"/>
            </a:p>
          </p:txBody>
        </p:sp>
        <p:cxnSp>
          <p:nvCxnSpPr>
            <p:cNvPr id="109" name="Google Shape;109;p15"/>
            <p:cNvCxnSpPr/>
            <p:nvPr/>
          </p:nvCxnSpPr>
          <p:spPr>
            <a:xfrm>
              <a:off x="4311466" y="1594050"/>
              <a:ext cx="2552079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BFA531-10C3-0B79-FCBC-2D44B1069E38}"/>
              </a:ext>
            </a:extLst>
          </p:cNvPr>
          <p:cNvGrpSpPr/>
          <p:nvPr/>
        </p:nvGrpSpPr>
        <p:grpSpPr>
          <a:xfrm>
            <a:off x="6929590" y="1594050"/>
            <a:ext cx="1707961" cy="595500"/>
            <a:chOff x="6929590" y="1594050"/>
            <a:chExt cx="1707961" cy="595500"/>
          </a:xfrm>
        </p:grpSpPr>
        <p:sp>
          <p:nvSpPr>
            <p:cNvPr id="110" name="Google Shape;110;p15"/>
            <p:cNvSpPr/>
            <p:nvPr/>
          </p:nvSpPr>
          <p:spPr>
            <a:xfrm>
              <a:off x="6930251" y="1594050"/>
              <a:ext cx="1707300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面談内容から得た</a:t>
              </a:r>
              <a:endParaRPr sz="12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新規ニーズ整理</a:t>
              </a:r>
              <a:endParaRPr sz="1200"/>
            </a:p>
          </p:txBody>
        </p:sp>
        <p:cxnSp>
          <p:nvCxnSpPr>
            <p:cNvPr id="111" name="Google Shape;111;p15"/>
            <p:cNvCxnSpPr/>
            <p:nvPr/>
          </p:nvCxnSpPr>
          <p:spPr>
            <a:xfrm>
              <a:off x="6929590" y="1594050"/>
              <a:ext cx="1707921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9FAF10A-7552-E113-64C5-FB109DE1216B}"/>
              </a:ext>
            </a:extLst>
          </p:cNvPr>
          <p:cNvGrpSpPr/>
          <p:nvPr/>
        </p:nvGrpSpPr>
        <p:grpSpPr>
          <a:xfrm>
            <a:off x="1709439" y="2395617"/>
            <a:ext cx="1670790" cy="595500"/>
            <a:chOff x="1709439" y="2395617"/>
            <a:chExt cx="1670790" cy="595500"/>
          </a:xfrm>
        </p:grpSpPr>
        <p:sp>
          <p:nvSpPr>
            <p:cNvPr id="112" name="Google Shape;112;p15"/>
            <p:cNvSpPr/>
            <p:nvPr/>
          </p:nvSpPr>
          <p:spPr>
            <a:xfrm>
              <a:off x="1717581" y="2395617"/>
              <a:ext cx="1662648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提案骨子</a:t>
              </a:r>
              <a:endParaRPr sz="1200"/>
            </a:p>
          </p:txBody>
        </p:sp>
        <p:cxnSp>
          <p:nvCxnSpPr>
            <p:cNvPr id="113" name="Google Shape;113;p15"/>
            <p:cNvCxnSpPr>
              <a:cxnSpLocks/>
            </p:cNvCxnSpPr>
            <p:nvPr/>
          </p:nvCxnSpPr>
          <p:spPr>
            <a:xfrm>
              <a:off x="1709439" y="2395617"/>
              <a:ext cx="1663252" cy="0"/>
            </a:xfrm>
            <a:prstGeom prst="straightConnector1">
              <a:avLst/>
            </a:prstGeom>
            <a:noFill/>
            <a:ln w="38100" cap="flat" cmpd="sng">
              <a:solidFill>
                <a:srgbClr val="666666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0F4C07D-1A8D-87A0-3ADD-4678446D28C8}"/>
              </a:ext>
            </a:extLst>
          </p:cNvPr>
          <p:cNvGrpSpPr/>
          <p:nvPr/>
        </p:nvGrpSpPr>
        <p:grpSpPr>
          <a:xfrm>
            <a:off x="3463417" y="2395625"/>
            <a:ext cx="3398020" cy="595500"/>
            <a:chOff x="3463417" y="2395625"/>
            <a:chExt cx="3398020" cy="595500"/>
          </a:xfrm>
        </p:grpSpPr>
        <p:sp>
          <p:nvSpPr>
            <p:cNvPr id="114" name="Google Shape;114;p15"/>
            <p:cNvSpPr/>
            <p:nvPr/>
          </p:nvSpPr>
          <p:spPr>
            <a:xfrm>
              <a:off x="3464734" y="2395625"/>
              <a:ext cx="3396600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提案書パワポ作成</a:t>
              </a:r>
              <a:endParaRPr sz="1200"/>
            </a:p>
          </p:txBody>
        </p:sp>
        <p:cxnSp>
          <p:nvCxnSpPr>
            <p:cNvPr id="115" name="Google Shape;115;p15"/>
            <p:cNvCxnSpPr/>
            <p:nvPr/>
          </p:nvCxnSpPr>
          <p:spPr>
            <a:xfrm>
              <a:off x="3463417" y="2395625"/>
              <a:ext cx="3398020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2D2E7C7-40B2-A6FF-8226-32DF76EF35DA}"/>
              </a:ext>
            </a:extLst>
          </p:cNvPr>
          <p:cNvGrpSpPr/>
          <p:nvPr/>
        </p:nvGrpSpPr>
        <p:grpSpPr>
          <a:xfrm>
            <a:off x="6927528" y="2395625"/>
            <a:ext cx="1707300" cy="595500"/>
            <a:chOff x="6927528" y="2395625"/>
            <a:chExt cx="1707300" cy="595500"/>
          </a:xfrm>
        </p:grpSpPr>
        <p:sp>
          <p:nvSpPr>
            <p:cNvPr id="116" name="Google Shape;116;p15"/>
            <p:cNvSpPr/>
            <p:nvPr/>
          </p:nvSpPr>
          <p:spPr>
            <a:xfrm>
              <a:off x="6927528" y="2395625"/>
              <a:ext cx="1707300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商談</a:t>
              </a:r>
              <a:endParaRPr sz="1200"/>
            </a:p>
          </p:txBody>
        </p:sp>
        <p:cxnSp>
          <p:nvCxnSpPr>
            <p:cNvPr id="117" name="Google Shape;117;p15"/>
            <p:cNvCxnSpPr/>
            <p:nvPr/>
          </p:nvCxnSpPr>
          <p:spPr>
            <a:xfrm>
              <a:off x="6935322" y="2395625"/>
              <a:ext cx="1691011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B0ACCD6-85FA-A565-0800-424388C89A12}"/>
              </a:ext>
            </a:extLst>
          </p:cNvPr>
          <p:cNvGrpSpPr/>
          <p:nvPr/>
        </p:nvGrpSpPr>
        <p:grpSpPr>
          <a:xfrm>
            <a:off x="5194125" y="3196724"/>
            <a:ext cx="3432000" cy="595500"/>
            <a:chOff x="5194125" y="3196724"/>
            <a:chExt cx="3432000" cy="595500"/>
          </a:xfrm>
        </p:grpSpPr>
        <p:sp>
          <p:nvSpPr>
            <p:cNvPr id="118" name="Google Shape;118;p15"/>
            <p:cNvSpPr/>
            <p:nvPr/>
          </p:nvSpPr>
          <p:spPr>
            <a:xfrm>
              <a:off x="5194125" y="3196724"/>
              <a:ext cx="3432000" cy="595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/>
                <a:t>広告運用開始</a:t>
              </a:r>
              <a:endParaRPr sz="1200"/>
            </a:p>
          </p:txBody>
        </p:sp>
        <p:cxnSp>
          <p:nvCxnSpPr>
            <p:cNvPr id="119" name="Google Shape;119;p15"/>
            <p:cNvCxnSpPr/>
            <p:nvPr/>
          </p:nvCxnSpPr>
          <p:spPr>
            <a:xfrm>
              <a:off x="5209794" y="3196724"/>
              <a:ext cx="3399372" cy="0"/>
            </a:xfrm>
            <a:prstGeom prst="straightConnector1">
              <a:avLst/>
            </a:prstGeom>
            <a:noFill/>
            <a:ln w="38100" cap="flat" cmpd="sng">
              <a:solidFill>
                <a:srgbClr val="D9D9D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sp>
        <p:nvSpPr>
          <p:cNvPr id="120" name="Google Shape;120;p15"/>
          <p:cNvSpPr txBox="1"/>
          <p:nvPr/>
        </p:nvSpPr>
        <p:spPr>
          <a:xfrm>
            <a:off x="311700" y="216425"/>
            <a:ext cx="85206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【スケジュール例１：</a:t>
            </a:r>
            <a:r>
              <a:rPr lang="en-GB" sz="1700" b="1" u="sng"/>
              <a:t>短期</a:t>
            </a:r>
            <a:r>
              <a:rPr lang="en-GB" sz="1700" b="1"/>
              <a:t> × 個人/チーム】</a:t>
            </a:r>
            <a:endParaRPr sz="1700" b="1">
              <a:solidFill>
                <a:srgbClr val="000000"/>
              </a:solidFill>
            </a:endParaRPr>
          </a:p>
        </p:txBody>
      </p:sp>
      <p:cxnSp>
        <p:nvCxnSpPr>
          <p:cNvPr id="121" name="Google Shape;121;p15"/>
          <p:cNvCxnSpPr/>
          <p:nvPr/>
        </p:nvCxnSpPr>
        <p:spPr>
          <a:xfrm>
            <a:off x="3890075" y="892374"/>
            <a:ext cx="0" cy="3107400"/>
          </a:xfrm>
          <a:prstGeom prst="straightConnector1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/>
          <p:nvPr/>
        </p:nvSpPr>
        <p:spPr>
          <a:xfrm>
            <a:off x="7658270" y="1562109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外部FB受領</a:t>
            </a:r>
            <a:endParaRPr sz="1200" b="1"/>
          </a:p>
        </p:txBody>
      </p:sp>
      <p:sp>
        <p:nvSpPr>
          <p:cNvPr id="127" name="Google Shape;127;p16"/>
          <p:cNvSpPr/>
          <p:nvPr/>
        </p:nvSpPr>
        <p:spPr>
          <a:xfrm>
            <a:off x="5141375" y="3413934"/>
            <a:ext cx="2580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プロトタイプ開発</a:t>
            </a:r>
            <a:endParaRPr sz="1200" b="1"/>
          </a:p>
        </p:txBody>
      </p:sp>
      <p:sp>
        <p:nvSpPr>
          <p:cNvPr id="128" name="Google Shape;128;p16"/>
          <p:cNvSpPr/>
          <p:nvPr/>
        </p:nvSpPr>
        <p:spPr>
          <a:xfrm>
            <a:off x="1365975" y="1210484"/>
            <a:ext cx="1241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4月</a:t>
            </a:r>
            <a:endParaRPr sz="1200"/>
          </a:p>
        </p:txBody>
      </p:sp>
      <p:sp>
        <p:nvSpPr>
          <p:cNvPr id="129" name="Google Shape;129;p16"/>
          <p:cNvSpPr/>
          <p:nvPr/>
        </p:nvSpPr>
        <p:spPr>
          <a:xfrm>
            <a:off x="2624435" y="1210484"/>
            <a:ext cx="1241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</a:rPr>
              <a:t>5月</a:t>
            </a:r>
            <a:endParaRPr sz="1200"/>
          </a:p>
        </p:txBody>
      </p:sp>
      <p:sp>
        <p:nvSpPr>
          <p:cNvPr id="130" name="Google Shape;130;p16"/>
          <p:cNvSpPr/>
          <p:nvPr/>
        </p:nvSpPr>
        <p:spPr>
          <a:xfrm>
            <a:off x="3882896" y="1210484"/>
            <a:ext cx="1241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6月</a:t>
            </a:r>
            <a:endParaRPr sz="1200"/>
          </a:p>
        </p:txBody>
      </p:sp>
      <p:sp>
        <p:nvSpPr>
          <p:cNvPr id="131" name="Google Shape;131;p16"/>
          <p:cNvSpPr/>
          <p:nvPr/>
        </p:nvSpPr>
        <p:spPr>
          <a:xfrm>
            <a:off x="5141355" y="1210484"/>
            <a:ext cx="1241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7月</a:t>
            </a:r>
            <a:endParaRPr sz="1200"/>
          </a:p>
        </p:txBody>
      </p:sp>
      <p:sp>
        <p:nvSpPr>
          <p:cNvPr id="132" name="Google Shape;132;p16"/>
          <p:cNvSpPr/>
          <p:nvPr/>
        </p:nvSpPr>
        <p:spPr>
          <a:xfrm>
            <a:off x="264828" y="1533459"/>
            <a:ext cx="1044300" cy="87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営業チーム</a:t>
            </a:r>
            <a:endParaRPr sz="1200"/>
          </a:p>
        </p:txBody>
      </p:sp>
      <p:sp>
        <p:nvSpPr>
          <p:cNvPr id="133" name="Google Shape;133;p16"/>
          <p:cNvSpPr/>
          <p:nvPr/>
        </p:nvSpPr>
        <p:spPr>
          <a:xfrm>
            <a:off x="264828" y="2454648"/>
            <a:ext cx="1044300" cy="87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マーケティング</a:t>
            </a:r>
            <a:endParaRPr sz="1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チーム</a:t>
            </a:r>
            <a:endParaRPr sz="1100"/>
          </a:p>
        </p:txBody>
      </p:sp>
      <p:sp>
        <p:nvSpPr>
          <p:cNvPr id="134" name="Google Shape;134;p16"/>
          <p:cNvSpPr/>
          <p:nvPr/>
        </p:nvSpPr>
        <p:spPr>
          <a:xfrm>
            <a:off x="264828" y="3375837"/>
            <a:ext cx="1044300" cy="87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開発チーム</a:t>
            </a:r>
            <a:endParaRPr sz="1200"/>
          </a:p>
        </p:txBody>
      </p:sp>
      <p:sp>
        <p:nvSpPr>
          <p:cNvPr id="138" name="Google Shape;138;p16"/>
          <p:cNvSpPr txBox="1"/>
          <p:nvPr/>
        </p:nvSpPr>
        <p:spPr>
          <a:xfrm>
            <a:off x="311700" y="216425"/>
            <a:ext cx="85206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【スケジュール例２：</a:t>
            </a:r>
            <a:r>
              <a:rPr lang="en-GB" sz="1700" b="1" u="sng"/>
              <a:t>中長期</a:t>
            </a:r>
            <a:r>
              <a:rPr lang="en-GB" sz="1700" b="1"/>
              <a:t> × 個人/チーム】</a:t>
            </a:r>
            <a:endParaRPr sz="1700" b="1">
              <a:solidFill>
                <a:srgbClr val="000000"/>
              </a:solidFill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6399814" y="1210484"/>
            <a:ext cx="1241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8月</a:t>
            </a:r>
            <a:endParaRPr sz="1200"/>
          </a:p>
        </p:txBody>
      </p:sp>
      <p:sp>
        <p:nvSpPr>
          <p:cNvPr id="140" name="Google Shape;140;p16"/>
          <p:cNvSpPr/>
          <p:nvPr/>
        </p:nvSpPr>
        <p:spPr>
          <a:xfrm>
            <a:off x="7658274" y="1210484"/>
            <a:ext cx="1241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9月</a:t>
            </a:r>
            <a:endParaRPr sz="1200"/>
          </a:p>
        </p:txBody>
      </p:sp>
      <p:sp>
        <p:nvSpPr>
          <p:cNvPr id="141" name="Google Shape;141;p16"/>
          <p:cNvSpPr/>
          <p:nvPr/>
        </p:nvSpPr>
        <p:spPr>
          <a:xfrm>
            <a:off x="1365975" y="977987"/>
            <a:ext cx="3758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第1四半期</a:t>
            </a:r>
            <a:endParaRPr sz="1200"/>
          </a:p>
        </p:txBody>
      </p:sp>
      <p:sp>
        <p:nvSpPr>
          <p:cNvPr id="142" name="Google Shape;142;p16"/>
          <p:cNvSpPr/>
          <p:nvPr/>
        </p:nvSpPr>
        <p:spPr>
          <a:xfrm>
            <a:off x="5141375" y="977987"/>
            <a:ext cx="37581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第2四半期</a:t>
            </a:r>
            <a:endParaRPr sz="1200"/>
          </a:p>
        </p:txBody>
      </p:sp>
      <p:sp>
        <p:nvSpPr>
          <p:cNvPr id="143" name="Google Shape;143;p16"/>
          <p:cNvSpPr/>
          <p:nvPr/>
        </p:nvSpPr>
        <p:spPr>
          <a:xfrm>
            <a:off x="2624425" y="1562109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コンセプト設計</a:t>
            </a:r>
            <a:endParaRPr sz="1200" b="1"/>
          </a:p>
        </p:txBody>
      </p:sp>
      <p:sp>
        <p:nvSpPr>
          <p:cNvPr id="144" name="Google Shape;144;p16"/>
          <p:cNvSpPr/>
          <p:nvPr/>
        </p:nvSpPr>
        <p:spPr>
          <a:xfrm>
            <a:off x="1381262" y="1563834"/>
            <a:ext cx="13353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ニーズ理解</a:t>
            </a:r>
            <a:endParaRPr sz="1200" b="1"/>
          </a:p>
        </p:txBody>
      </p:sp>
      <p:sp>
        <p:nvSpPr>
          <p:cNvPr id="145" name="Google Shape;145;p16"/>
          <p:cNvSpPr txBox="1"/>
          <p:nvPr/>
        </p:nvSpPr>
        <p:spPr>
          <a:xfrm>
            <a:off x="1415275" y="1787406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新規セグメント顧客を対象にインタビュー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3894900" y="3413934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システム設計</a:t>
            </a:r>
            <a:endParaRPr sz="1200" b="1"/>
          </a:p>
        </p:txBody>
      </p:sp>
      <p:sp>
        <p:nvSpPr>
          <p:cNvPr id="147" name="Google Shape;147;p16"/>
          <p:cNvSpPr/>
          <p:nvPr/>
        </p:nvSpPr>
        <p:spPr>
          <a:xfrm>
            <a:off x="2624425" y="3413934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ワイヤー作成</a:t>
            </a:r>
            <a:endParaRPr sz="1200" b="1"/>
          </a:p>
        </p:txBody>
      </p:sp>
      <p:sp>
        <p:nvSpPr>
          <p:cNvPr id="148" name="Google Shape;148;p16"/>
          <p:cNvSpPr/>
          <p:nvPr/>
        </p:nvSpPr>
        <p:spPr>
          <a:xfrm>
            <a:off x="6395720" y="1562109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フィードバック</a:t>
            </a:r>
            <a:endParaRPr sz="1200" b="1"/>
          </a:p>
        </p:txBody>
      </p:sp>
      <p:sp>
        <p:nvSpPr>
          <p:cNvPr id="149" name="Google Shape;149;p16"/>
          <p:cNvSpPr/>
          <p:nvPr/>
        </p:nvSpPr>
        <p:spPr>
          <a:xfrm>
            <a:off x="6395720" y="2454659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フィードバック</a:t>
            </a:r>
            <a:endParaRPr sz="1200" b="1"/>
          </a:p>
        </p:txBody>
      </p:sp>
      <p:sp>
        <p:nvSpPr>
          <p:cNvPr id="150" name="Google Shape;150;p16"/>
          <p:cNvSpPr/>
          <p:nvPr/>
        </p:nvSpPr>
        <p:spPr>
          <a:xfrm>
            <a:off x="2624425" y="2454659"/>
            <a:ext cx="1398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コンセプト設計</a:t>
            </a:r>
            <a:endParaRPr sz="1200" b="1"/>
          </a:p>
        </p:txBody>
      </p:sp>
      <p:sp>
        <p:nvSpPr>
          <p:cNvPr id="151" name="Google Shape;151;p16"/>
          <p:cNvSpPr txBox="1"/>
          <p:nvPr/>
        </p:nvSpPr>
        <p:spPr>
          <a:xfrm>
            <a:off x="2703328" y="1787406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マーケチームと協業サービスコンセプトを固める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2703328" y="2679331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営業チームと協業サービスコンセプトを固める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2681432" y="3620881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営業・マーケチームと協業。サービスのワイヤーを作成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4008902" y="3620881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左記をベースに</a:t>
            </a:r>
            <a:endParaRPr sz="10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開発前の論点を解消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5292579" y="3620884"/>
            <a:ext cx="22098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開発環境で動くものを社内に展開する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6446375" y="1787406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 err="1">
                <a:solidFill>
                  <a:schemeClr val="dk2"/>
                </a:solidFill>
              </a:rPr>
              <a:t>プロトタイプを見て</a:t>
            </a:r>
            <a:endParaRPr sz="10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 err="1">
                <a:solidFill>
                  <a:schemeClr val="dk2"/>
                </a:solidFill>
              </a:rPr>
              <a:t>開発チームにFB</a:t>
            </a:r>
            <a:endParaRPr sz="1000" dirty="0">
              <a:solidFill>
                <a:schemeClr val="dk2"/>
              </a:solidFill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6446375" y="2673252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プロトタイプを見て</a:t>
            </a:r>
            <a:endParaRPr sz="10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開発チームにFB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7761325" y="1787406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いくつかの優良顧客に展開しフィードバックを得る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1372700" y="2454659"/>
            <a:ext cx="13524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8000" rIns="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競合調査</a:t>
            </a:r>
            <a:endParaRPr sz="1200" b="1"/>
          </a:p>
        </p:txBody>
      </p:sp>
      <p:sp>
        <p:nvSpPr>
          <p:cNvPr id="160" name="Google Shape;160;p16"/>
          <p:cNvSpPr txBox="1"/>
          <p:nvPr/>
        </p:nvSpPr>
        <p:spPr>
          <a:xfrm>
            <a:off x="1415275" y="2679331"/>
            <a:ext cx="11919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競合他社製品およびマーケットシェアの理解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/>
        </p:nvSpPr>
        <p:spPr>
          <a:xfrm>
            <a:off x="311700" y="216425"/>
            <a:ext cx="85206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【スケジュール例３：</a:t>
            </a:r>
            <a:r>
              <a:rPr lang="en-GB" sz="1700" b="1" u="sng"/>
              <a:t>短期</a:t>
            </a:r>
            <a:r>
              <a:rPr lang="en-GB" sz="1700" b="1"/>
              <a:t> × 部門/会社】</a:t>
            </a:r>
            <a:endParaRPr sz="1700" b="1">
              <a:solidFill>
                <a:srgbClr val="000000"/>
              </a:solidFill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5161243" y="2134427"/>
            <a:ext cx="3555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レポーティング</a:t>
            </a:r>
            <a:endParaRPr sz="1100" b="1"/>
          </a:p>
        </p:txBody>
      </p:sp>
      <p:sp>
        <p:nvSpPr>
          <p:cNvPr id="170" name="Google Shape;170;p17"/>
          <p:cNvSpPr/>
          <p:nvPr/>
        </p:nvSpPr>
        <p:spPr>
          <a:xfrm>
            <a:off x="6913325" y="2993164"/>
            <a:ext cx="1802700" cy="5637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四半期振り返り</a:t>
            </a:r>
            <a:endParaRPr sz="1100" b="1"/>
          </a:p>
        </p:txBody>
      </p:sp>
      <p:sp>
        <p:nvSpPr>
          <p:cNvPr id="171" name="Google Shape;171;p17"/>
          <p:cNvSpPr/>
          <p:nvPr/>
        </p:nvSpPr>
        <p:spPr>
          <a:xfrm>
            <a:off x="1670775" y="936889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第1週</a:t>
            </a:r>
            <a:endParaRPr sz="1200"/>
          </a:p>
        </p:txBody>
      </p:sp>
      <p:sp>
        <p:nvSpPr>
          <p:cNvPr id="172" name="Google Shape;172;p17"/>
          <p:cNvSpPr/>
          <p:nvPr/>
        </p:nvSpPr>
        <p:spPr>
          <a:xfrm>
            <a:off x="3420227" y="936889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第2週</a:t>
            </a:r>
            <a:endParaRPr sz="1200"/>
          </a:p>
        </p:txBody>
      </p:sp>
      <p:sp>
        <p:nvSpPr>
          <p:cNvPr id="173" name="Google Shape;173;p17"/>
          <p:cNvSpPr/>
          <p:nvPr/>
        </p:nvSpPr>
        <p:spPr>
          <a:xfrm>
            <a:off x="5169678" y="936889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第3週</a:t>
            </a:r>
            <a:endParaRPr sz="1200"/>
          </a:p>
        </p:txBody>
      </p:sp>
      <p:sp>
        <p:nvSpPr>
          <p:cNvPr id="174" name="Google Shape;174;p17"/>
          <p:cNvSpPr/>
          <p:nvPr/>
        </p:nvSpPr>
        <p:spPr>
          <a:xfrm>
            <a:off x="6919129" y="936889"/>
            <a:ext cx="1725000" cy="33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第4週</a:t>
            </a:r>
            <a:endParaRPr sz="1200"/>
          </a:p>
        </p:txBody>
      </p:sp>
      <p:sp>
        <p:nvSpPr>
          <p:cNvPr id="175" name="Google Shape;175;p17"/>
          <p:cNvSpPr/>
          <p:nvPr/>
        </p:nvSpPr>
        <p:spPr>
          <a:xfrm>
            <a:off x="466682" y="1303614"/>
            <a:ext cx="1161900" cy="802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国内事業部門</a:t>
            </a:r>
            <a:endParaRPr sz="1100"/>
          </a:p>
        </p:txBody>
      </p:sp>
      <p:sp>
        <p:nvSpPr>
          <p:cNvPr id="176" name="Google Shape;176;p17"/>
          <p:cNvSpPr/>
          <p:nvPr/>
        </p:nvSpPr>
        <p:spPr>
          <a:xfrm>
            <a:off x="466682" y="2148754"/>
            <a:ext cx="1161900" cy="802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海外事業部門</a:t>
            </a:r>
            <a:endParaRPr sz="1100"/>
          </a:p>
        </p:txBody>
      </p:sp>
      <p:sp>
        <p:nvSpPr>
          <p:cNvPr id="177" name="Google Shape;177;p17"/>
          <p:cNvSpPr/>
          <p:nvPr/>
        </p:nvSpPr>
        <p:spPr>
          <a:xfrm>
            <a:off x="466682" y="2993887"/>
            <a:ext cx="1161900" cy="885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CS部門</a:t>
            </a:r>
            <a:endParaRPr sz="1100"/>
          </a:p>
        </p:txBody>
      </p:sp>
      <p:sp>
        <p:nvSpPr>
          <p:cNvPr id="178" name="Google Shape;178;p17"/>
          <p:cNvSpPr/>
          <p:nvPr/>
        </p:nvSpPr>
        <p:spPr>
          <a:xfrm>
            <a:off x="466682" y="3919315"/>
            <a:ext cx="1161900" cy="802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開発部門</a:t>
            </a:r>
            <a:endParaRPr sz="1100"/>
          </a:p>
        </p:txBody>
      </p:sp>
      <p:sp>
        <p:nvSpPr>
          <p:cNvPr id="179" name="Google Shape;179;p17"/>
          <p:cNvSpPr/>
          <p:nvPr/>
        </p:nvSpPr>
        <p:spPr>
          <a:xfrm>
            <a:off x="1678741" y="1305714"/>
            <a:ext cx="70374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案件獲得</a:t>
            </a:r>
            <a:endParaRPr sz="1100" b="1"/>
          </a:p>
        </p:txBody>
      </p:sp>
      <p:sp>
        <p:nvSpPr>
          <p:cNvPr id="180" name="Google Shape;180;p17"/>
          <p:cNvSpPr/>
          <p:nvPr/>
        </p:nvSpPr>
        <p:spPr>
          <a:xfrm>
            <a:off x="1736875" y="1604527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 err="1"/>
              <a:t>月初アプローチ</a:t>
            </a:r>
            <a:endParaRPr sz="1000" dirty="0"/>
          </a:p>
        </p:txBody>
      </p:sp>
      <p:cxnSp>
        <p:nvCxnSpPr>
          <p:cNvPr id="181" name="Google Shape;181;p17"/>
          <p:cNvCxnSpPr/>
          <p:nvPr/>
        </p:nvCxnSpPr>
        <p:spPr>
          <a:xfrm>
            <a:off x="1752283" y="1604527"/>
            <a:ext cx="1595359" cy="0"/>
          </a:xfrm>
          <a:prstGeom prst="straightConnector1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2" name="Google Shape;182;p17"/>
          <p:cNvSpPr/>
          <p:nvPr/>
        </p:nvSpPr>
        <p:spPr>
          <a:xfrm>
            <a:off x="1678759" y="2142539"/>
            <a:ext cx="35550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北米調査 (現地)</a:t>
            </a:r>
            <a:endParaRPr sz="1100" b="1"/>
          </a:p>
        </p:txBody>
      </p:sp>
      <p:sp>
        <p:nvSpPr>
          <p:cNvPr id="183" name="Google Shape;183;p17"/>
          <p:cNvSpPr/>
          <p:nvPr/>
        </p:nvSpPr>
        <p:spPr>
          <a:xfrm>
            <a:off x="1736875" y="2441352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国内ヒアリング</a:t>
            </a:r>
            <a:endParaRPr sz="1000"/>
          </a:p>
        </p:txBody>
      </p:sp>
      <p:cxnSp>
        <p:nvCxnSpPr>
          <p:cNvPr id="184" name="Google Shape;184;p17"/>
          <p:cNvCxnSpPr/>
          <p:nvPr/>
        </p:nvCxnSpPr>
        <p:spPr>
          <a:xfrm>
            <a:off x="1752283" y="2441352"/>
            <a:ext cx="1595359" cy="0"/>
          </a:xfrm>
          <a:prstGeom prst="straightConnector1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5" name="Google Shape;185;p17"/>
          <p:cNvSpPr/>
          <p:nvPr/>
        </p:nvSpPr>
        <p:spPr>
          <a:xfrm>
            <a:off x="3430833" y="2441352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現地訪問</a:t>
            </a:r>
            <a:endParaRPr sz="1000"/>
          </a:p>
        </p:txBody>
      </p:sp>
      <p:cxnSp>
        <p:nvCxnSpPr>
          <p:cNvPr id="186" name="Google Shape;186;p17"/>
          <p:cNvCxnSpPr/>
          <p:nvPr/>
        </p:nvCxnSpPr>
        <p:spPr>
          <a:xfrm>
            <a:off x="3436585" y="2441352"/>
            <a:ext cx="1643700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7" name="Google Shape;187;p17"/>
          <p:cNvSpPr/>
          <p:nvPr/>
        </p:nvSpPr>
        <p:spPr>
          <a:xfrm>
            <a:off x="3423322" y="1604539"/>
            <a:ext cx="34467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商談対応</a:t>
            </a:r>
            <a:endParaRPr sz="1000"/>
          </a:p>
        </p:txBody>
      </p:sp>
      <p:cxnSp>
        <p:nvCxnSpPr>
          <p:cNvPr id="188" name="Google Shape;188;p17"/>
          <p:cNvCxnSpPr/>
          <p:nvPr/>
        </p:nvCxnSpPr>
        <p:spPr>
          <a:xfrm>
            <a:off x="3439066" y="1604539"/>
            <a:ext cx="3413783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9" name="Google Shape;189;p17"/>
          <p:cNvSpPr/>
          <p:nvPr/>
        </p:nvSpPr>
        <p:spPr>
          <a:xfrm>
            <a:off x="1678741" y="3922214"/>
            <a:ext cx="7037400" cy="7986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プロダクト開発（~5月）</a:t>
            </a:r>
            <a:endParaRPr sz="1100" b="1"/>
          </a:p>
        </p:txBody>
      </p:sp>
      <p:sp>
        <p:nvSpPr>
          <p:cNvPr id="190" name="Google Shape;190;p17"/>
          <p:cNvSpPr/>
          <p:nvPr/>
        </p:nvSpPr>
        <p:spPr>
          <a:xfrm>
            <a:off x="2587450" y="4221015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スプリント3</a:t>
            </a:r>
            <a:endParaRPr sz="1000"/>
          </a:p>
        </p:txBody>
      </p:sp>
      <p:cxnSp>
        <p:nvCxnSpPr>
          <p:cNvPr id="191" name="Google Shape;191;p17"/>
          <p:cNvCxnSpPr/>
          <p:nvPr/>
        </p:nvCxnSpPr>
        <p:spPr>
          <a:xfrm>
            <a:off x="1728112" y="4221015"/>
            <a:ext cx="3345300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2" name="Google Shape;192;p17"/>
          <p:cNvSpPr/>
          <p:nvPr/>
        </p:nvSpPr>
        <p:spPr>
          <a:xfrm>
            <a:off x="1678750" y="2993164"/>
            <a:ext cx="5290800" cy="563700"/>
          </a:xfrm>
          <a:prstGeom prst="homePlate">
            <a:avLst>
              <a:gd name="adj" fmla="val 27591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マニュアル刷新</a:t>
            </a:r>
            <a:endParaRPr sz="1100" b="1"/>
          </a:p>
        </p:txBody>
      </p:sp>
      <p:sp>
        <p:nvSpPr>
          <p:cNvPr id="193" name="Google Shape;193;p17"/>
          <p:cNvSpPr/>
          <p:nvPr/>
        </p:nvSpPr>
        <p:spPr>
          <a:xfrm>
            <a:off x="1736875" y="3291981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ドラフト</a:t>
            </a:r>
            <a:endParaRPr sz="1000"/>
          </a:p>
        </p:txBody>
      </p:sp>
      <p:cxnSp>
        <p:nvCxnSpPr>
          <p:cNvPr id="194" name="Google Shape;194;p17"/>
          <p:cNvCxnSpPr/>
          <p:nvPr/>
        </p:nvCxnSpPr>
        <p:spPr>
          <a:xfrm>
            <a:off x="1752283" y="3291981"/>
            <a:ext cx="1595359" cy="0"/>
          </a:xfrm>
          <a:prstGeom prst="straightConnector1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5" name="Google Shape;195;p17"/>
          <p:cNvSpPr/>
          <p:nvPr/>
        </p:nvSpPr>
        <p:spPr>
          <a:xfrm>
            <a:off x="3440376" y="3291989"/>
            <a:ext cx="339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Webページへの反映</a:t>
            </a:r>
            <a:endParaRPr sz="1000"/>
          </a:p>
        </p:txBody>
      </p:sp>
      <p:cxnSp>
        <p:nvCxnSpPr>
          <p:cNvPr id="196" name="Google Shape;196;p17"/>
          <p:cNvCxnSpPr/>
          <p:nvPr/>
        </p:nvCxnSpPr>
        <p:spPr>
          <a:xfrm>
            <a:off x="3439072" y="3291989"/>
            <a:ext cx="3398317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7" name="Google Shape;197;p17"/>
          <p:cNvSpPr/>
          <p:nvPr/>
        </p:nvSpPr>
        <p:spPr>
          <a:xfrm>
            <a:off x="1678750" y="3607089"/>
            <a:ext cx="7037400" cy="264900"/>
          </a:xfrm>
          <a:prstGeom prst="homePlate">
            <a:avLst>
              <a:gd name="adj" fmla="val 4185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18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/>
              <a:t>定常オペレーション</a:t>
            </a:r>
            <a:endParaRPr sz="1100" b="1"/>
          </a:p>
        </p:txBody>
      </p:sp>
      <p:sp>
        <p:nvSpPr>
          <p:cNvPr id="198" name="Google Shape;198;p17"/>
          <p:cNvSpPr/>
          <p:nvPr/>
        </p:nvSpPr>
        <p:spPr>
          <a:xfrm>
            <a:off x="6968550" y="3291981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集計</a:t>
            </a:r>
            <a:endParaRPr sz="1000"/>
          </a:p>
        </p:txBody>
      </p:sp>
      <p:cxnSp>
        <p:nvCxnSpPr>
          <p:cNvPr id="199" name="Google Shape;199;p17"/>
          <p:cNvCxnSpPr/>
          <p:nvPr/>
        </p:nvCxnSpPr>
        <p:spPr>
          <a:xfrm>
            <a:off x="7007417" y="3291981"/>
            <a:ext cx="1548440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0" name="Google Shape;200;p17"/>
          <p:cNvSpPr/>
          <p:nvPr/>
        </p:nvSpPr>
        <p:spPr>
          <a:xfrm>
            <a:off x="5228437" y="2433239"/>
            <a:ext cx="33105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調査結果まとめ</a:t>
            </a:r>
            <a:endParaRPr sz="1000"/>
          </a:p>
        </p:txBody>
      </p:sp>
      <p:cxnSp>
        <p:nvCxnSpPr>
          <p:cNvPr id="201" name="Google Shape;201;p17"/>
          <p:cNvCxnSpPr/>
          <p:nvPr/>
        </p:nvCxnSpPr>
        <p:spPr>
          <a:xfrm>
            <a:off x="5243562" y="2433239"/>
            <a:ext cx="3279384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2" name="Google Shape;202;p17"/>
          <p:cNvSpPr/>
          <p:nvPr/>
        </p:nvSpPr>
        <p:spPr>
          <a:xfrm>
            <a:off x="6913316" y="2698139"/>
            <a:ext cx="162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社内ディスカッション</a:t>
            </a:r>
            <a:endParaRPr sz="1000"/>
          </a:p>
        </p:txBody>
      </p:sp>
      <p:cxnSp>
        <p:nvCxnSpPr>
          <p:cNvPr id="203" name="Google Shape;203;p17"/>
          <p:cNvCxnSpPr/>
          <p:nvPr/>
        </p:nvCxnSpPr>
        <p:spPr>
          <a:xfrm>
            <a:off x="6952184" y="2698139"/>
            <a:ext cx="1548440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4" name="Google Shape;204;p17"/>
          <p:cNvSpPr/>
          <p:nvPr/>
        </p:nvSpPr>
        <p:spPr>
          <a:xfrm>
            <a:off x="6913841" y="1604539"/>
            <a:ext cx="16737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クロージング</a:t>
            </a:r>
            <a:endParaRPr sz="1000"/>
          </a:p>
        </p:txBody>
      </p:sp>
      <p:cxnSp>
        <p:nvCxnSpPr>
          <p:cNvPr id="205" name="Google Shape;205;p17"/>
          <p:cNvCxnSpPr/>
          <p:nvPr/>
        </p:nvCxnSpPr>
        <p:spPr>
          <a:xfrm>
            <a:off x="6953829" y="1604539"/>
            <a:ext cx="1593092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6" name="Google Shape;206;p17"/>
          <p:cNvSpPr/>
          <p:nvPr/>
        </p:nvSpPr>
        <p:spPr>
          <a:xfrm>
            <a:off x="5169759" y="4221014"/>
            <a:ext cx="339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スプリント4</a:t>
            </a:r>
            <a:endParaRPr sz="1000"/>
          </a:p>
        </p:txBody>
      </p:sp>
      <p:cxnSp>
        <p:nvCxnSpPr>
          <p:cNvPr id="207" name="Google Shape;207;p17"/>
          <p:cNvCxnSpPr/>
          <p:nvPr/>
        </p:nvCxnSpPr>
        <p:spPr>
          <a:xfrm>
            <a:off x="5185277" y="4221014"/>
            <a:ext cx="3364670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8" name="Google Shape;208;p17"/>
          <p:cNvSpPr/>
          <p:nvPr/>
        </p:nvSpPr>
        <p:spPr>
          <a:xfrm>
            <a:off x="5169759" y="4485914"/>
            <a:ext cx="3396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受入テスト</a:t>
            </a:r>
            <a:endParaRPr sz="1000"/>
          </a:p>
        </p:txBody>
      </p:sp>
      <p:cxnSp>
        <p:nvCxnSpPr>
          <p:cNvPr id="209" name="Google Shape;209;p17"/>
          <p:cNvCxnSpPr/>
          <p:nvPr/>
        </p:nvCxnSpPr>
        <p:spPr>
          <a:xfrm>
            <a:off x="5185277" y="4485914"/>
            <a:ext cx="3364670" cy="0"/>
          </a:xfrm>
          <a:prstGeom prst="straightConnector1">
            <a:avLst/>
          </a:prstGeom>
          <a:noFill/>
          <a:ln w="38100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0" name="Google Shape;210;p17"/>
          <p:cNvSpPr txBox="1"/>
          <p:nvPr/>
        </p:nvSpPr>
        <p:spPr>
          <a:xfrm>
            <a:off x="4470382" y="537580"/>
            <a:ext cx="44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E06666"/>
                </a:solidFill>
              </a:rPr>
              <a:t>今日</a:t>
            </a:r>
            <a:endParaRPr sz="1000" b="1">
              <a:solidFill>
                <a:srgbClr val="E06666"/>
              </a:solidFill>
            </a:endParaRPr>
          </a:p>
        </p:txBody>
      </p:sp>
      <p:cxnSp>
        <p:nvCxnSpPr>
          <p:cNvPr id="211" name="Google Shape;211;p17"/>
          <p:cNvCxnSpPr/>
          <p:nvPr/>
        </p:nvCxnSpPr>
        <p:spPr>
          <a:xfrm>
            <a:off x="4695975" y="807155"/>
            <a:ext cx="0" cy="4030500"/>
          </a:xfrm>
          <a:prstGeom prst="straightConnector1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"/>
          <p:cNvSpPr/>
          <p:nvPr/>
        </p:nvSpPr>
        <p:spPr>
          <a:xfrm>
            <a:off x="434194" y="933314"/>
            <a:ext cx="13959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1Q</a:t>
            </a:r>
            <a:endParaRPr sz="1200"/>
          </a:p>
        </p:txBody>
      </p:sp>
      <p:sp>
        <p:nvSpPr>
          <p:cNvPr id="217" name="Google Shape;217;p18"/>
          <p:cNvSpPr/>
          <p:nvPr/>
        </p:nvSpPr>
        <p:spPr>
          <a:xfrm>
            <a:off x="1849756" y="933314"/>
            <a:ext cx="13959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2Q</a:t>
            </a:r>
            <a:endParaRPr sz="1200"/>
          </a:p>
        </p:txBody>
      </p:sp>
      <p:sp>
        <p:nvSpPr>
          <p:cNvPr id="218" name="Google Shape;218;p18"/>
          <p:cNvSpPr/>
          <p:nvPr/>
        </p:nvSpPr>
        <p:spPr>
          <a:xfrm>
            <a:off x="3265318" y="933314"/>
            <a:ext cx="13959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3Q</a:t>
            </a:r>
            <a:endParaRPr sz="1200"/>
          </a:p>
        </p:txBody>
      </p:sp>
      <p:sp>
        <p:nvSpPr>
          <p:cNvPr id="219" name="Google Shape;219;p18"/>
          <p:cNvSpPr/>
          <p:nvPr/>
        </p:nvSpPr>
        <p:spPr>
          <a:xfrm>
            <a:off x="4680879" y="933314"/>
            <a:ext cx="13959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4Q</a:t>
            </a:r>
            <a:endParaRPr sz="1200"/>
          </a:p>
        </p:txBody>
      </p:sp>
      <p:sp>
        <p:nvSpPr>
          <p:cNvPr id="223" name="Google Shape;223;p18"/>
          <p:cNvSpPr txBox="1"/>
          <p:nvPr/>
        </p:nvSpPr>
        <p:spPr>
          <a:xfrm>
            <a:off x="311700" y="216425"/>
            <a:ext cx="8520600" cy="4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/>
              <a:t>【スケジュール例４：</a:t>
            </a:r>
            <a:r>
              <a:rPr lang="en-GB" sz="1700" b="1" u="sng"/>
              <a:t>中長期</a:t>
            </a:r>
            <a:r>
              <a:rPr lang="en-GB" sz="1700" b="1"/>
              <a:t> × 部門/会社】</a:t>
            </a:r>
            <a:endParaRPr sz="1700" b="1">
              <a:solidFill>
                <a:srgbClr val="000000"/>
              </a:solidFill>
            </a:endParaRPr>
          </a:p>
        </p:txBody>
      </p:sp>
      <p:sp>
        <p:nvSpPr>
          <p:cNvPr id="224" name="Google Shape;224;p18"/>
          <p:cNvSpPr/>
          <p:nvPr/>
        </p:nvSpPr>
        <p:spPr>
          <a:xfrm>
            <a:off x="6096461" y="933325"/>
            <a:ext cx="2736000" cy="210600"/>
          </a:xfrm>
          <a:prstGeom prst="rect">
            <a:avLst/>
          </a:prstGeom>
          <a:solidFill>
            <a:srgbClr val="EFF8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通期</a:t>
            </a:r>
            <a:endParaRPr sz="1200"/>
          </a:p>
        </p:txBody>
      </p:sp>
      <p:sp>
        <p:nvSpPr>
          <p:cNvPr id="225" name="Google Shape;225;p18"/>
          <p:cNvSpPr txBox="1"/>
          <p:nvPr/>
        </p:nvSpPr>
        <p:spPr>
          <a:xfrm>
            <a:off x="320359" y="646566"/>
            <a:ext cx="746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</a:rPr>
              <a:t>2025年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226" name="Google Shape;226;p18"/>
          <p:cNvSpPr txBox="1"/>
          <p:nvPr/>
        </p:nvSpPr>
        <p:spPr>
          <a:xfrm>
            <a:off x="5999049" y="646566"/>
            <a:ext cx="746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</a:rPr>
              <a:t>2026年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227" name="Google Shape;227;p18"/>
          <p:cNvSpPr txBox="1"/>
          <p:nvPr/>
        </p:nvSpPr>
        <p:spPr>
          <a:xfrm>
            <a:off x="3011608" y="1067725"/>
            <a:ext cx="27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</a:rPr>
              <a:t>★</a:t>
            </a:r>
            <a:endParaRPr sz="1000" b="1">
              <a:solidFill>
                <a:schemeClr val="dk1"/>
              </a:solidFill>
            </a:endParaRPr>
          </a:p>
        </p:txBody>
      </p:sp>
      <p:cxnSp>
        <p:nvCxnSpPr>
          <p:cNvPr id="228" name="Google Shape;228;p18"/>
          <p:cNvCxnSpPr/>
          <p:nvPr/>
        </p:nvCxnSpPr>
        <p:spPr>
          <a:xfrm>
            <a:off x="406023" y="1707693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29" name="Google Shape;229;p18"/>
          <p:cNvSpPr/>
          <p:nvPr/>
        </p:nvSpPr>
        <p:spPr>
          <a:xfrm>
            <a:off x="2603775" y="1299398"/>
            <a:ext cx="1132800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月売上150％達成</a:t>
            </a:r>
            <a:endParaRPr sz="1000"/>
          </a:p>
        </p:txBody>
      </p:sp>
      <p:grpSp>
        <p:nvGrpSpPr>
          <p:cNvPr id="230" name="Google Shape;230;p18"/>
          <p:cNvGrpSpPr/>
          <p:nvPr/>
        </p:nvGrpSpPr>
        <p:grpSpPr>
          <a:xfrm>
            <a:off x="497703" y="1822567"/>
            <a:ext cx="2736091" cy="796176"/>
            <a:chOff x="3327876" y="1954445"/>
            <a:chExt cx="2164800" cy="691725"/>
          </a:xfrm>
        </p:grpSpPr>
        <p:sp>
          <p:nvSpPr>
            <p:cNvPr id="231" name="Google Shape;231;p18"/>
            <p:cNvSpPr/>
            <p:nvPr/>
          </p:nvSpPr>
          <p:spPr>
            <a:xfrm>
              <a:off x="3327876" y="1954445"/>
              <a:ext cx="21648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エンタープライズ強化</a:t>
              </a:r>
              <a:endParaRPr sz="1200" b="1"/>
            </a:p>
          </p:txBody>
        </p:sp>
        <p:sp>
          <p:nvSpPr>
            <p:cNvPr id="232" name="Google Shape;232;p18"/>
            <p:cNvSpPr/>
            <p:nvPr/>
          </p:nvSpPr>
          <p:spPr>
            <a:xfrm>
              <a:off x="3327876" y="2176971"/>
              <a:ext cx="2164800" cy="4692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今まで獲得が少なかったエンタープライズ顧客の拡大を実現する</a:t>
              </a:r>
              <a:endParaRPr sz="1100"/>
            </a:p>
          </p:txBody>
        </p:sp>
      </p:grpSp>
      <p:grpSp>
        <p:nvGrpSpPr>
          <p:cNvPr id="233" name="Google Shape;233;p18"/>
          <p:cNvGrpSpPr/>
          <p:nvPr/>
        </p:nvGrpSpPr>
        <p:grpSpPr>
          <a:xfrm>
            <a:off x="6232249" y="2051171"/>
            <a:ext cx="2583905" cy="970553"/>
            <a:chOff x="3327876" y="1954445"/>
            <a:chExt cx="2164800" cy="843226"/>
          </a:xfrm>
        </p:grpSpPr>
        <p:sp>
          <p:nvSpPr>
            <p:cNvPr id="234" name="Google Shape;234;p18"/>
            <p:cNvSpPr/>
            <p:nvPr/>
          </p:nvSpPr>
          <p:spPr>
            <a:xfrm>
              <a:off x="3327876" y="1954445"/>
              <a:ext cx="21648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継続課金型プランの展開</a:t>
              </a:r>
              <a:endParaRPr sz="1200" b="1"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3327876" y="2176971"/>
              <a:ext cx="2164800" cy="620700"/>
            </a:xfrm>
            <a:prstGeom prst="round2SameRect">
              <a:avLst>
                <a:gd name="adj1" fmla="val 0"/>
                <a:gd name="adj2" fmla="val 5529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都度利用だけでなく継続課金サービスを新たにローンチ、主にエンタープライズへ展開</a:t>
              </a:r>
              <a:endParaRPr sz="1100"/>
            </a:p>
          </p:txBody>
        </p:sp>
      </p:grpSp>
      <p:grpSp>
        <p:nvGrpSpPr>
          <p:cNvPr id="236" name="Google Shape;236;p18"/>
          <p:cNvGrpSpPr/>
          <p:nvPr/>
        </p:nvGrpSpPr>
        <p:grpSpPr>
          <a:xfrm>
            <a:off x="6232249" y="3297194"/>
            <a:ext cx="2583905" cy="970553"/>
            <a:chOff x="3327876" y="1954445"/>
            <a:chExt cx="2164800" cy="843226"/>
          </a:xfrm>
        </p:grpSpPr>
        <p:sp>
          <p:nvSpPr>
            <p:cNvPr id="237" name="Google Shape;237;p18"/>
            <p:cNvSpPr/>
            <p:nvPr/>
          </p:nvSpPr>
          <p:spPr>
            <a:xfrm>
              <a:off x="3327876" y="1954445"/>
              <a:ext cx="21648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対応業務の拡大</a:t>
              </a:r>
              <a:endParaRPr sz="1200" b="1"/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3327876" y="2176971"/>
              <a:ext cx="2164800" cy="620700"/>
            </a:xfrm>
            <a:prstGeom prst="round2SameRect">
              <a:avLst>
                <a:gd name="adj1" fmla="val 0"/>
                <a:gd name="adj2" fmla="val 5529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メインの経費精算から労務領域の他業務もこなせる機能群を、メニュー単位でプロダクト拡張していく</a:t>
              </a:r>
              <a:endParaRPr sz="1100"/>
            </a:p>
          </p:txBody>
        </p:sp>
      </p:grpSp>
      <p:sp>
        <p:nvSpPr>
          <p:cNvPr id="239" name="Google Shape;239;p18"/>
          <p:cNvSpPr txBox="1"/>
          <p:nvPr/>
        </p:nvSpPr>
        <p:spPr>
          <a:xfrm>
            <a:off x="4413433" y="1067725"/>
            <a:ext cx="27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</a:rPr>
              <a:t>★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240" name="Google Shape;240;p18"/>
          <p:cNvSpPr/>
          <p:nvPr/>
        </p:nvSpPr>
        <p:spPr>
          <a:xfrm>
            <a:off x="4005600" y="1299398"/>
            <a:ext cx="1132800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社員数50人へ</a:t>
            </a:r>
            <a:endParaRPr sz="1000"/>
          </a:p>
        </p:txBody>
      </p:sp>
      <p:grpSp>
        <p:nvGrpSpPr>
          <p:cNvPr id="241" name="Google Shape;241;p18"/>
          <p:cNvGrpSpPr/>
          <p:nvPr/>
        </p:nvGrpSpPr>
        <p:grpSpPr>
          <a:xfrm>
            <a:off x="497578" y="2793120"/>
            <a:ext cx="1319449" cy="1143888"/>
            <a:chOff x="3327871" y="1954445"/>
            <a:chExt cx="2164805" cy="993821"/>
          </a:xfrm>
        </p:grpSpPr>
        <p:sp>
          <p:nvSpPr>
            <p:cNvPr id="242" name="Google Shape;242;p18"/>
            <p:cNvSpPr/>
            <p:nvPr/>
          </p:nvSpPr>
          <p:spPr>
            <a:xfrm>
              <a:off x="3327876" y="1954445"/>
              <a:ext cx="21648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広告開始</a:t>
              </a:r>
              <a:endParaRPr sz="1200" b="1"/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3327871" y="2176966"/>
              <a:ext cx="2164800" cy="7713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運用体制を確立</a:t>
              </a:r>
              <a:endParaRPr sz="11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</a:rPr>
                <a:t>2Q以降の費用の確定できるよう効果測定</a:t>
              </a:r>
              <a:endParaRPr sz="1100"/>
            </a:p>
          </p:txBody>
        </p:sp>
      </p:grpSp>
      <p:grpSp>
        <p:nvGrpSpPr>
          <p:cNvPr id="244" name="Google Shape;244;p18"/>
          <p:cNvGrpSpPr/>
          <p:nvPr/>
        </p:nvGrpSpPr>
        <p:grpSpPr>
          <a:xfrm>
            <a:off x="497703" y="4091393"/>
            <a:ext cx="4150774" cy="594870"/>
            <a:chOff x="3327876" y="2216306"/>
            <a:chExt cx="3284100" cy="516829"/>
          </a:xfrm>
        </p:grpSpPr>
        <p:sp>
          <p:nvSpPr>
            <p:cNvPr id="245" name="Google Shape;245;p18"/>
            <p:cNvSpPr/>
            <p:nvPr/>
          </p:nvSpPr>
          <p:spPr>
            <a:xfrm>
              <a:off x="3327876" y="2216306"/>
              <a:ext cx="32841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プロダクト体制拡張</a:t>
              </a:r>
              <a:endParaRPr sz="1200" b="1"/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3327876" y="2438835"/>
              <a:ext cx="3284100" cy="2943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新規採用でプロダクトチームを2倍へ</a:t>
              </a:r>
              <a:endParaRPr sz="1100"/>
            </a:p>
          </p:txBody>
        </p:sp>
      </p:grpSp>
      <p:grpSp>
        <p:nvGrpSpPr>
          <p:cNvPr id="247" name="Google Shape;247;p18"/>
          <p:cNvGrpSpPr/>
          <p:nvPr/>
        </p:nvGrpSpPr>
        <p:grpSpPr>
          <a:xfrm>
            <a:off x="1913366" y="2793120"/>
            <a:ext cx="1319449" cy="1143888"/>
            <a:chOff x="3327871" y="1954445"/>
            <a:chExt cx="2164805" cy="993821"/>
          </a:xfrm>
        </p:grpSpPr>
        <p:sp>
          <p:nvSpPr>
            <p:cNvPr id="248" name="Google Shape;248;p18"/>
            <p:cNvSpPr/>
            <p:nvPr/>
          </p:nvSpPr>
          <p:spPr>
            <a:xfrm>
              <a:off x="3327876" y="1954445"/>
              <a:ext cx="21648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プロダクト計画</a:t>
              </a:r>
              <a:endParaRPr sz="1200" b="1"/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3327871" y="2176966"/>
              <a:ext cx="2164800" cy="7713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次年度ローンチ対象候補を列挙</a:t>
              </a:r>
              <a:endParaRPr sz="11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</p:grpSp>
      <p:grpSp>
        <p:nvGrpSpPr>
          <p:cNvPr id="250" name="Google Shape;250;p18"/>
          <p:cNvGrpSpPr/>
          <p:nvPr/>
        </p:nvGrpSpPr>
        <p:grpSpPr>
          <a:xfrm>
            <a:off x="3311148" y="1822568"/>
            <a:ext cx="1319512" cy="796175"/>
            <a:chOff x="3327877" y="1954447"/>
            <a:chExt cx="1044000" cy="691725"/>
          </a:xfrm>
        </p:grpSpPr>
        <p:sp>
          <p:nvSpPr>
            <p:cNvPr id="251" name="Google Shape;251;p18"/>
            <p:cNvSpPr/>
            <p:nvPr/>
          </p:nvSpPr>
          <p:spPr>
            <a:xfrm>
              <a:off x="3327877" y="1954447"/>
              <a:ext cx="10440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CS強化</a:t>
              </a:r>
              <a:endParaRPr sz="1200" b="1"/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3327877" y="2176972"/>
              <a:ext cx="1044000" cy="4692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4000" tIns="18000" rIns="54000" bIns="180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顧客数の増加と</a:t>
              </a:r>
              <a:endParaRPr sz="110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満足度向上を同時に実現させる</a:t>
              </a:r>
              <a:endParaRPr sz="1100"/>
            </a:p>
          </p:txBody>
        </p:sp>
      </p:grpSp>
      <p:grpSp>
        <p:nvGrpSpPr>
          <p:cNvPr id="253" name="Google Shape;253;p18"/>
          <p:cNvGrpSpPr/>
          <p:nvPr/>
        </p:nvGrpSpPr>
        <p:grpSpPr>
          <a:xfrm>
            <a:off x="3323063" y="2793019"/>
            <a:ext cx="2736097" cy="1143888"/>
            <a:chOff x="3327871" y="1954445"/>
            <a:chExt cx="2164805" cy="993821"/>
          </a:xfrm>
        </p:grpSpPr>
        <p:sp>
          <p:nvSpPr>
            <p:cNvPr id="254" name="Google Shape;254;p18"/>
            <p:cNvSpPr/>
            <p:nvPr/>
          </p:nvSpPr>
          <p:spPr>
            <a:xfrm>
              <a:off x="3327876" y="1954445"/>
              <a:ext cx="21648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プロダクト開発　</a:t>
              </a:r>
              <a:endParaRPr sz="1200" b="1"/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3327871" y="2176966"/>
              <a:ext cx="2164800" cy="7713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プロダクト展開に必要な基盤構築</a:t>
              </a:r>
              <a:endParaRPr sz="11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対象候補からプロトタイプを作成</a:t>
              </a:r>
              <a:endParaRPr sz="1100"/>
            </a:p>
          </p:txBody>
        </p:sp>
      </p:grpSp>
      <p:sp>
        <p:nvSpPr>
          <p:cNvPr id="256" name="Google Shape;256;p18"/>
          <p:cNvSpPr txBox="1"/>
          <p:nvPr/>
        </p:nvSpPr>
        <p:spPr>
          <a:xfrm>
            <a:off x="5845208" y="1067725"/>
            <a:ext cx="27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</a:rPr>
              <a:t>★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5437375" y="1299401"/>
            <a:ext cx="113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次年度展開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プロダクト確定</a:t>
            </a:r>
            <a:endParaRPr sz="1000"/>
          </a:p>
        </p:txBody>
      </p:sp>
      <p:grpSp>
        <p:nvGrpSpPr>
          <p:cNvPr id="258" name="Google Shape;258;p18"/>
          <p:cNvGrpSpPr/>
          <p:nvPr/>
        </p:nvGrpSpPr>
        <p:grpSpPr>
          <a:xfrm>
            <a:off x="4720055" y="1822568"/>
            <a:ext cx="1319512" cy="796175"/>
            <a:chOff x="3327877" y="1954447"/>
            <a:chExt cx="1044000" cy="691725"/>
          </a:xfrm>
        </p:grpSpPr>
        <p:sp>
          <p:nvSpPr>
            <p:cNvPr id="259" name="Google Shape;259;p18"/>
            <p:cNvSpPr/>
            <p:nvPr/>
          </p:nvSpPr>
          <p:spPr>
            <a:xfrm>
              <a:off x="3327877" y="1954447"/>
              <a:ext cx="1044000" cy="222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2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/>
                <a:t>β版展開</a:t>
              </a:r>
              <a:endParaRPr sz="1200" b="1"/>
            </a:p>
          </p:txBody>
        </p:sp>
        <p:sp>
          <p:nvSpPr>
            <p:cNvPr id="260" name="Google Shape;260;p18"/>
            <p:cNvSpPr/>
            <p:nvPr/>
          </p:nvSpPr>
          <p:spPr>
            <a:xfrm>
              <a:off x="3327877" y="2176972"/>
              <a:ext cx="1044000" cy="469200"/>
            </a:xfrm>
            <a:prstGeom prst="round2SameRect">
              <a:avLst>
                <a:gd name="adj1" fmla="val 0"/>
                <a:gd name="adj2" fmla="val 12584"/>
              </a:avLst>
            </a:prstGeom>
            <a:solidFill>
              <a:schemeClr val="lt1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4000" tIns="18000" rIns="54000" bIns="180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顧客数の増加と</a:t>
              </a:r>
              <a:endParaRPr sz="110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/>
                <a:t>満足度向上を同時に実現させる</a:t>
              </a:r>
              <a:endParaRPr sz="1100"/>
            </a:p>
          </p:txBody>
        </p:sp>
      </p:grpSp>
      <p:sp>
        <p:nvSpPr>
          <p:cNvPr id="261" name="Google Shape;261;p18"/>
          <p:cNvSpPr txBox="1"/>
          <p:nvPr/>
        </p:nvSpPr>
        <p:spPr>
          <a:xfrm>
            <a:off x="1552708" y="1067725"/>
            <a:ext cx="27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</a:rPr>
              <a:t>★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1144875" y="1351484"/>
            <a:ext cx="1132800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認知度200％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向上</a:t>
            </a:r>
            <a:endParaRPr sz="1000"/>
          </a:p>
        </p:txBody>
      </p:sp>
      <p:sp>
        <p:nvSpPr>
          <p:cNvPr id="263" name="Google Shape;263;p18"/>
          <p:cNvSpPr/>
          <p:nvPr/>
        </p:nvSpPr>
        <p:spPr>
          <a:xfrm rot="2104823">
            <a:off x="3533161" y="3538929"/>
            <a:ext cx="270912" cy="796245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8"/>
          <p:cNvSpPr/>
          <p:nvPr/>
        </p:nvSpPr>
        <p:spPr>
          <a:xfrm rot="3518016">
            <a:off x="5845210" y="2332380"/>
            <a:ext cx="270889" cy="796311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8"/>
          <p:cNvSpPr/>
          <p:nvPr/>
        </p:nvSpPr>
        <p:spPr>
          <a:xfrm rot="6484416">
            <a:off x="5868386" y="2907625"/>
            <a:ext cx="270760" cy="796344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8"/>
          <p:cNvSpPr/>
          <p:nvPr/>
        </p:nvSpPr>
        <p:spPr>
          <a:xfrm>
            <a:off x="2447950" y="2510812"/>
            <a:ext cx="270900" cy="300600"/>
          </a:xfrm>
          <a:prstGeom prst="upDownArrow">
            <a:avLst>
              <a:gd name="adj1" fmla="val 67534"/>
              <a:gd name="adj2" fmla="val 3190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8"/>
          <p:cNvSpPr/>
          <p:nvPr/>
        </p:nvSpPr>
        <p:spPr>
          <a:xfrm>
            <a:off x="5105925" y="2580237"/>
            <a:ext cx="270900" cy="300600"/>
          </a:xfrm>
          <a:prstGeom prst="upDownArrow">
            <a:avLst>
              <a:gd name="adj1" fmla="val 67534"/>
              <a:gd name="adj2" fmla="val 3190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231</Words>
  <Application>Microsoft Office PowerPoint</Application>
  <PresentationFormat>On-screen Show (16:9)</PresentationFormat>
  <Paragraphs>125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松枝愛子</cp:lastModifiedBy>
  <cp:revision>2</cp:revision>
  <dcterms:modified xsi:type="dcterms:W3CDTF">2025-01-26T07:46:21Z</dcterms:modified>
</cp:coreProperties>
</file>