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2"/>
    <p:sldId id="264" r:id="rId3"/>
  </p:sldIdLst>
  <p:sldSz cx="10693400" cy="7562850"/>
  <p:notesSz cx="6886575" cy="100171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CF"/>
    <a:srgbClr val="FF1D1D"/>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p:cViewPr varScale="1">
        <p:scale>
          <a:sx n="72" d="100"/>
          <a:sy n="72" d="100"/>
        </p:scale>
        <p:origin x="760" y="6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Blank">
    <p:spTree>
      <p:nvGrpSpPr>
        <p:cNvPr id="1" name=""/>
        <p:cNvGrpSpPr/>
        <p:nvPr/>
      </p:nvGrpSpPr>
      <p:grpSpPr>
        <a:xfrm>
          <a:off x="0" y="0"/>
          <a:ext cx="0" cy="0"/>
          <a:chOff x="0" y="0"/>
          <a:chExt cx="0" cy="0"/>
        </a:xfrm>
      </p:grpSpPr>
      <p:graphicFrame>
        <p:nvGraphicFramePr>
          <p:cNvPr id="5" name="object 2">
            <a:extLst>
              <a:ext uri="{FF2B5EF4-FFF2-40B4-BE49-F238E27FC236}">
                <a16:creationId xmlns:a16="http://schemas.microsoft.com/office/drawing/2014/main" id="{1D5AF4AE-5D35-2E83-9FCC-925DA96F8469}"/>
              </a:ext>
            </a:extLst>
          </p:cNvPr>
          <p:cNvGraphicFramePr>
            <a:graphicFrameLocks noGrp="1"/>
          </p:cNvGraphicFramePr>
          <p:nvPr userDrawn="1">
            <p:extLst>
              <p:ext uri="{D42A27DB-BD31-4B8C-83A1-F6EECF244321}">
                <p14:modId xmlns:p14="http://schemas.microsoft.com/office/powerpoint/2010/main" val="4078162502"/>
              </p:ext>
            </p:extLst>
          </p:nvPr>
        </p:nvGraphicFramePr>
        <p:xfrm>
          <a:off x="274218" y="604037"/>
          <a:ext cx="10082529" cy="6629056"/>
        </p:xfrm>
        <a:graphic>
          <a:graphicData uri="http://schemas.openxmlformats.org/drawingml/2006/table">
            <a:tbl>
              <a:tblPr firstRow="1" bandRow="1">
                <a:tableStyleId>{2D5ABB26-0587-4C30-8999-92F81FD0307C}</a:tableStyleId>
              </a:tblPr>
              <a:tblGrid>
                <a:gridCol w="2016125">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1007745">
                  <a:extLst>
                    <a:ext uri="{9D8B030D-6E8A-4147-A177-3AD203B41FA5}">
                      <a16:colId xmlns:a16="http://schemas.microsoft.com/office/drawing/2014/main" val="20002"/>
                    </a:ext>
                  </a:extLst>
                </a:gridCol>
                <a:gridCol w="1009014">
                  <a:extLst>
                    <a:ext uri="{9D8B030D-6E8A-4147-A177-3AD203B41FA5}">
                      <a16:colId xmlns:a16="http://schemas.microsoft.com/office/drawing/2014/main" val="20003"/>
                    </a:ext>
                  </a:extLst>
                </a:gridCol>
                <a:gridCol w="2016760">
                  <a:extLst>
                    <a:ext uri="{9D8B030D-6E8A-4147-A177-3AD203B41FA5}">
                      <a16:colId xmlns:a16="http://schemas.microsoft.com/office/drawing/2014/main" val="20004"/>
                    </a:ext>
                  </a:extLst>
                </a:gridCol>
                <a:gridCol w="2016760">
                  <a:extLst>
                    <a:ext uri="{9D8B030D-6E8A-4147-A177-3AD203B41FA5}">
                      <a16:colId xmlns:a16="http://schemas.microsoft.com/office/drawing/2014/main" val="20005"/>
                    </a:ext>
                  </a:extLst>
                </a:gridCol>
              </a:tblGrid>
              <a:tr h="2517310">
                <a:tc rowSpan="2">
                  <a:txBody>
                    <a:bodyPr/>
                    <a:lstStyle/>
                    <a:p>
                      <a:pPr>
                        <a:lnSpc>
                          <a:spcPct val="100000"/>
                        </a:lnSpc>
                      </a:pPr>
                      <a:endParaRPr sz="100" b="1"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a:p>
                  </a:txBody>
                  <a:tcPr marL="0" marR="0" marT="0" marB="0"/>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53915">
                <a:tc vMerge="1">
                  <a:txBody>
                    <a:bodyPr/>
                    <a:lstStyle/>
                    <a:p>
                      <a:endParaRPr/>
                    </a:p>
                  </a:txBody>
                  <a:tcPr marL="0" marR="0" marT="0" marB="0">
                    <a:lnL w="762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a:p>
                  </a:txBody>
                  <a:tcPr marL="0" marR="0" marT="0" marB="0">
                    <a:lnL w="381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hMerge="1" vMerge="1">
                  <a:txBody>
                    <a:bodyPr/>
                    <a:lstStyle/>
                    <a:p>
                      <a:endParaRPr/>
                    </a:p>
                  </a:txBody>
                  <a:tcPr marL="0" marR="0" marT="0" marB="0"/>
                </a:tc>
                <a:tc>
                  <a:txBody>
                    <a:bodyPr/>
                    <a:lstStyle/>
                    <a:p>
                      <a:pPr>
                        <a:lnSpc>
                          <a:spcPct val="100000"/>
                        </a:lnSpc>
                      </a:pPr>
                      <a:endParaRPr sz="10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a:p>
                  </a:txBody>
                  <a:tcPr marL="0" marR="0" marT="0" marB="0">
                    <a:lnL w="38100">
                      <a:solidFill>
                        <a:srgbClr val="231F20"/>
                      </a:solidFill>
                      <a:prstDash val="solid"/>
                    </a:lnL>
                    <a:lnR w="76200">
                      <a:solidFill>
                        <a:srgbClr val="231F20"/>
                      </a:solidFill>
                      <a:prstDash val="solid"/>
                    </a:lnR>
                    <a:lnT w="76200">
                      <a:solidFill>
                        <a:srgbClr val="231F20"/>
                      </a:solidFill>
                      <a:prstDash val="solid"/>
                    </a:lnT>
                    <a:lnB w="38100">
                      <a:solidFill>
                        <a:srgbClr val="231F20"/>
                      </a:solidFill>
                      <a:prstDash val="solid"/>
                    </a:lnB>
                  </a:tcPr>
                </a:tc>
                <a:extLst>
                  <a:ext uri="{0D108BD9-81ED-4DB2-BD59-A6C34878D82A}">
                    <a16:rowId xmlns:a16="http://schemas.microsoft.com/office/drawing/2014/main" val="10001"/>
                  </a:ext>
                </a:extLst>
              </a:tr>
              <a:tr h="1757831">
                <a:tc gridSpan="3">
                  <a:txBody>
                    <a:bodyPr/>
                    <a:lstStyle/>
                    <a:p>
                      <a:pPr>
                        <a:lnSpc>
                          <a:spcPct val="100000"/>
                        </a:lnSpc>
                      </a:pPr>
                      <a:endParaRPr sz="100"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11" name="object 8">
            <a:extLst>
              <a:ext uri="{FF2B5EF4-FFF2-40B4-BE49-F238E27FC236}">
                <a16:creationId xmlns:a16="http://schemas.microsoft.com/office/drawing/2014/main" id="{1618FEA6-EA23-C07C-7A32-D9AA16B7A440}"/>
              </a:ext>
            </a:extLst>
          </p:cNvPr>
          <p:cNvSpPr/>
          <p:nvPr userDrawn="1"/>
        </p:nvSpPr>
        <p:spPr>
          <a:xfrm>
            <a:off x="546112" y="5738469"/>
            <a:ext cx="24130" cy="11430"/>
          </a:xfrm>
          <a:custGeom>
            <a:avLst/>
            <a:gdLst/>
            <a:ahLst/>
            <a:cxnLst/>
            <a:rect l="l" t="t" r="r" b="b"/>
            <a:pathLst>
              <a:path w="24129" h="11429">
                <a:moveTo>
                  <a:pt x="23533" y="6350"/>
                </a:moveTo>
                <a:lnTo>
                  <a:pt x="23037" y="6350"/>
                </a:lnTo>
                <a:lnTo>
                  <a:pt x="23037" y="1270"/>
                </a:lnTo>
                <a:lnTo>
                  <a:pt x="22948" y="0"/>
                </a:lnTo>
                <a:lnTo>
                  <a:pt x="0" y="0"/>
                </a:lnTo>
                <a:lnTo>
                  <a:pt x="0" y="1270"/>
                </a:lnTo>
                <a:lnTo>
                  <a:pt x="0" y="6350"/>
                </a:lnTo>
                <a:lnTo>
                  <a:pt x="0" y="11430"/>
                </a:lnTo>
                <a:lnTo>
                  <a:pt x="23533" y="11430"/>
                </a:lnTo>
                <a:lnTo>
                  <a:pt x="23533" y="635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pic>
        <p:nvPicPr>
          <p:cNvPr id="30" name="object 27">
            <a:extLst>
              <a:ext uri="{FF2B5EF4-FFF2-40B4-BE49-F238E27FC236}">
                <a16:creationId xmlns:a16="http://schemas.microsoft.com/office/drawing/2014/main" id="{F0D873C6-E653-0A23-BEA4-2BD738D86F90}"/>
              </a:ext>
            </a:extLst>
          </p:cNvPr>
          <p:cNvPicPr/>
          <p:nvPr userDrawn="1"/>
        </p:nvPicPr>
        <p:blipFill>
          <a:blip r:embed="rId2" cstate="print"/>
          <a:srcRect l="77040" b="47097"/>
          <a:stretch/>
        </p:blipFill>
        <p:spPr>
          <a:xfrm>
            <a:off x="5853246" y="688088"/>
            <a:ext cx="365915" cy="360934"/>
          </a:xfrm>
          <a:prstGeom prst="rect">
            <a:avLst/>
          </a:prstGeom>
        </p:spPr>
      </p:pic>
      <p:pic>
        <p:nvPicPr>
          <p:cNvPr id="33" name="object 30">
            <a:extLst>
              <a:ext uri="{FF2B5EF4-FFF2-40B4-BE49-F238E27FC236}">
                <a16:creationId xmlns:a16="http://schemas.microsoft.com/office/drawing/2014/main" id="{0208DFD7-E378-5CEB-1AF0-E032EAAA7A9F}"/>
              </a:ext>
            </a:extLst>
          </p:cNvPr>
          <p:cNvPicPr/>
          <p:nvPr userDrawn="1"/>
        </p:nvPicPr>
        <p:blipFill>
          <a:blip r:embed="rId3" cstate="print"/>
          <a:srcRect l="69473" b="39725"/>
          <a:stretch/>
        </p:blipFill>
        <p:spPr>
          <a:xfrm>
            <a:off x="1823578" y="700296"/>
            <a:ext cx="372184" cy="335452"/>
          </a:xfrm>
          <a:prstGeom prst="rect">
            <a:avLst/>
          </a:prstGeom>
        </p:spPr>
      </p:pic>
      <p:pic>
        <p:nvPicPr>
          <p:cNvPr id="39" name="object 36">
            <a:extLst>
              <a:ext uri="{FF2B5EF4-FFF2-40B4-BE49-F238E27FC236}">
                <a16:creationId xmlns:a16="http://schemas.microsoft.com/office/drawing/2014/main" id="{FBE84DF5-D34B-464C-F720-8A9E253B4BCD}"/>
              </a:ext>
            </a:extLst>
          </p:cNvPr>
          <p:cNvPicPr/>
          <p:nvPr userDrawn="1"/>
        </p:nvPicPr>
        <p:blipFill>
          <a:blip r:embed="rId4" cstate="print"/>
          <a:srcRect l="77189" b="35468"/>
          <a:stretch/>
        </p:blipFill>
        <p:spPr>
          <a:xfrm>
            <a:off x="7883767" y="711411"/>
            <a:ext cx="353059" cy="337611"/>
          </a:xfrm>
          <a:prstGeom prst="rect">
            <a:avLst/>
          </a:prstGeom>
        </p:spPr>
      </p:pic>
      <p:pic>
        <p:nvPicPr>
          <p:cNvPr id="40" name="object 37">
            <a:extLst>
              <a:ext uri="{FF2B5EF4-FFF2-40B4-BE49-F238E27FC236}">
                <a16:creationId xmlns:a16="http://schemas.microsoft.com/office/drawing/2014/main" id="{CAED7EE3-C680-026A-BF2A-69C3892B2D9E}"/>
              </a:ext>
            </a:extLst>
          </p:cNvPr>
          <p:cNvPicPr/>
          <p:nvPr userDrawn="1"/>
        </p:nvPicPr>
        <p:blipFill>
          <a:blip r:embed="rId5" cstate="print"/>
          <a:srcRect l="77990" b="31516"/>
          <a:stretch/>
        </p:blipFill>
        <p:spPr>
          <a:xfrm>
            <a:off x="3855228" y="724848"/>
            <a:ext cx="387209" cy="324174"/>
          </a:xfrm>
          <a:prstGeom prst="rect">
            <a:avLst/>
          </a:prstGeom>
        </p:spPr>
      </p:pic>
      <p:pic>
        <p:nvPicPr>
          <p:cNvPr id="41" name="object 38">
            <a:extLst>
              <a:ext uri="{FF2B5EF4-FFF2-40B4-BE49-F238E27FC236}">
                <a16:creationId xmlns:a16="http://schemas.microsoft.com/office/drawing/2014/main" id="{7A5D01D0-E067-2E73-40AD-472E5DFF8547}"/>
              </a:ext>
            </a:extLst>
          </p:cNvPr>
          <p:cNvPicPr/>
          <p:nvPr userDrawn="1"/>
        </p:nvPicPr>
        <p:blipFill>
          <a:blip r:embed="rId6" cstate="print"/>
          <a:srcRect l="73211" r="-1" b="33566"/>
          <a:stretch/>
        </p:blipFill>
        <p:spPr>
          <a:xfrm>
            <a:off x="3807460" y="3185807"/>
            <a:ext cx="433124" cy="311150"/>
          </a:xfrm>
          <a:prstGeom prst="rect">
            <a:avLst/>
          </a:prstGeom>
        </p:spPr>
      </p:pic>
      <p:pic>
        <p:nvPicPr>
          <p:cNvPr id="42" name="object 39">
            <a:extLst>
              <a:ext uri="{FF2B5EF4-FFF2-40B4-BE49-F238E27FC236}">
                <a16:creationId xmlns:a16="http://schemas.microsoft.com/office/drawing/2014/main" id="{E0C87B17-DE67-8B54-60E2-FE803D8DEFB1}"/>
              </a:ext>
            </a:extLst>
          </p:cNvPr>
          <p:cNvPicPr/>
          <p:nvPr userDrawn="1"/>
        </p:nvPicPr>
        <p:blipFill>
          <a:blip r:embed="rId7" cstate="print"/>
          <a:srcRect l="69125" b="36382"/>
          <a:stretch/>
        </p:blipFill>
        <p:spPr>
          <a:xfrm>
            <a:off x="7815580" y="3198086"/>
            <a:ext cx="467942" cy="314111"/>
          </a:xfrm>
          <a:prstGeom prst="rect">
            <a:avLst/>
          </a:prstGeom>
        </p:spPr>
      </p:pic>
      <p:grpSp>
        <p:nvGrpSpPr>
          <p:cNvPr id="43" name="object 40">
            <a:extLst>
              <a:ext uri="{FF2B5EF4-FFF2-40B4-BE49-F238E27FC236}">
                <a16:creationId xmlns:a16="http://schemas.microsoft.com/office/drawing/2014/main" id="{557FD95C-B2BC-8E97-6F9E-CB9C53CBAB78}"/>
              </a:ext>
            </a:extLst>
          </p:cNvPr>
          <p:cNvGrpSpPr/>
          <p:nvPr userDrawn="1"/>
        </p:nvGrpSpPr>
        <p:grpSpPr>
          <a:xfrm>
            <a:off x="9897332" y="690882"/>
            <a:ext cx="374806" cy="351378"/>
            <a:chOff x="9864468" y="721362"/>
            <a:chExt cx="407670" cy="363220"/>
          </a:xfrm>
        </p:grpSpPr>
        <p:sp>
          <p:nvSpPr>
            <p:cNvPr id="44" name="object 41">
              <a:extLst>
                <a:ext uri="{FF2B5EF4-FFF2-40B4-BE49-F238E27FC236}">
                  <a16:creationId xmlns:a16="http://schemas.microsoft.com/office/drawing/2014/main" id="{2B4FE72D-B0B7-E3BF-F158-76231CED8827}"/>
                </a:ext>
              </a:extLst>
            </p:cNvPr>
            <p:cNvSpPr/>
            <p:nvPr/>
          </p:nvSpPr>
          <p:spPr>
            <a:xfrm>
              <a:off x="9877168" y="734062"/>
              <a:ext cx="382270" cy="337820"/>
            </a:xfrm>
            <a:custGeom>
              <a:avLst/>
              <a:gdLst/>
              <a:ahLst/>
              <a:cxnLst/>
              <a:rect l="l" t="t" r="r" b="b"/>
              <a:pathLst>
                <a:path w="382270" h="337819">
                  <a:moveTo>
                    <a:pt x="46456" y="200329"/>
                  </a:moveTo>
                  <a:lnTo>
                    <a:pt x="60457" y="242744"/>
                  </a:lnTo>
                  <a:lnTo>
                    <a:pt x="84178" y="278934"/>
                  </a:lnTo>
                  <a:lnTo>
                    <a:pt x="115843" y="307625"/>
                  </a:lnTo>
                  <a:lnTo>
                    <a:pt x="153670" y="327544"/>
                  </a:lnTo>
                  <a:lnTo>
                    <a:pt x="195883" y="337420"/>
                  </a:lnTo>
                  <a:lnTo>
                    <a:pt x="240703" y="335978"/>
                  </a:lnTo>
                  <a:lnTo>
                    <a:pt x="284189" y="322653"/>
                  </a:lnTo>
                  <a:lnTo>
                    <a:pt x="321366" y="299183"/>
                  </a:lnTo>
                  <a:lnTo>
                    <a:pt x="350904" y="267428"/>
                  </a:lnTo>
                  <a:lnTo>
                    <a:pt x="371468" y="229245"/>
                  </a:lnTo>
                  <a:lnTo>
                    <a:pt x="381728" y="186494"/>
                  </a:lnTo>
                  <a:lnTo>
                    <a:pt x="380352" y="141033"/>
                  </a:lnTo>
                  <a:lnTo>
                    <a:pt x="367027" y="97547"/>
                  </a:lnTo>
                  <a:lnTo>
                    <a:pt x="343558" y="60368"/>
                  </a:lnTo>
                  <a:lnTo>
                    <a:pt x="311802" y="30830"/>
                  </a:lnTo>
                  <a:lnTo>
                    <a:pt x="273619" y="10263"/>
                  </a:lnTo>
                  <a:lnTo>
                    <a:pt x="230868" y="0"/>
                  </a:lnTo>
                  <a:lnTo>
                    <a:pt x="185407" y="1371"/>
                  </a:lnTo>
                  <a:lnTo>
                    <a:pt x="127134" y="22427"/>
                  </a:lnTo>
                  <a:lnTo>
                    <a:pt x="81749" y="61353"/>
                  </a:lnTo>
                  <a:lnTo>
                    <a:pt x="1689" y="171030"/>
                  </a:lnTo>
                  <a:lnTo>
                    <a:pt x="0" y="173138"/>
                  </a:lnTo>
                  <a:lnTo>
                    <a:pt x="850" y="175958"/>
                  </a:lnTo>
                  <a:lnTo>
                    <a:pt x="1651" y="178637"/>
                  </a:lnTo>
                  <a:lnTo>
                    <a:pt x="3810" y="179552"/>
                  </a:lnTo>
                  <a:lnTo>
                    <a:pt x="45745" y="196329"/>
                  </a:lnTo>
                  <a:lnTo>
                    <a:pt x="46456" y="200329"/>
                  </a:lnTo>
                  <a:close/>
                </a:path>
              </a:pathLst>
            </a:custGeom>
            <a:ln w="25399">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45" name="object 42">
              <a:extLst>
                <a:ext uri="{FF2B5EF4-FFF2-40B4-BE49-F238E27FC236}">
                  <a16:creationId xmlns:a16="http://schemas.microsoft.com/office/drawing/2014/main" id="{535ED2DA-7B9C-E8BE-BB2C-C32275ACD5F1}"/>
                </a:ext>
              </a:extLst>
            </p:cNvPr>
            <p:cNvSpPr/>
            <p:nvPr/>
          </p:nvSpPr>
          <p:spPr>
            <a:xfrm>
              <a:off x="10018862" y="854397"/>
              <a:ext cx="40640" cy="40640"/>
            </a:xfrm>
            <a:custGeom>
              <a:avLst/>
              <a:gdLst/>
              <a:ahLst/>
              <a:cxnLst/>
              <a:rect l="l" t="t" r="r" b="b"/>
              <a:pathLst>
                <a:path w="40640" h="40640">
                  <a:moveTo>
                    <a:pt x="20078" y="0"/>
                  </a:moveTo>
                  <a:lnTo>
                    <a:pt x="12264" y="1580"/>
                  </a:lnTo>
                  <a:lnTo>
                    <a:pt x="5881" y="5888"/>
                  </a:lnTo>
                  <a:lnTo>
                    <a:pt x="1578" y="12274"/>
                  </a:lnTo>
                  <a:lnTo>
                    <a:pt x="0" y="20091"/>
                  </a:lnTo>
                  <a:lnTo>
                    <a:pt x="1578" y="27906"/>
                  </a:lnTo>
                  <a:lnTo>
                    <a:pt x="5881" y="34288"/>
                  </a:lnTo>
                  <a:lnTo>
                    <a:pt x="12264" y="38591"/>
                  </a:lnTo>
                  <a:lnTo>
                    <a:pt x="20078" y="40170"/>
                  </a:lnTo>
                  <a:lnTo>
                    <a:pt x="27898" y="38591"/>
                  </a:lnTo>
                  <a:lnTo>
                    <a:pt x="34280" y="34288"/>
                  </a:lnTo>
                  <a:lnTo>
                    <a:pt x="38581" y="27906"/>
                  </a:lnTo>
                  <a:lnTo>
                    <a:pt x="40157" y="20091"/>
                  </a:lnTo>
                  <a:lnTo>
                    <a:pt x="38581" y="12274"/>
                  </a:lnTo>
                  <a:lnTo>
                    <a:pt x="34280" y="5888"/>
                  </a:lnTo>
                  <a:lnTo>
                    <a:pt x="27898" y="1580"/>
                  </a:lnTo>
                  <a:lnTo>
                    <a:pt x="20078" y="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46" name="object 43">
              <a:extLst>
                <a:ext uri="{FF2B5EF4-FFF2-40B4-BE49-F238E27FC236}">
                  <a16:creationId xmlns:a16="http://schemas.microsoft.com/office/drawing/2014/main" id="{3C2456B5-3082-2B5D-818B-60A054B7B1BB}"/>
                </a:ext>
              </a:extLst>
            </p:cNvPr>
            <p:cNvSpPr/>
            <p:nvPr/>
          </p:nvSpPr>
          <p:spPr>
            <a:xfrm>
              <a:off x="9936436" y="974303"/>
              <a:ext cx="113030" cy="19685"/>
            </a:xfrm>
            <a:custGeom>
              <a:avLst/>
              <a:gdLst/>
              <a:ahLst/>
              <a:cxnLst/>
              <a:rect l="l" t="t" r="r" b="b"/>
              <a:pathLst>
                <a:path w="113029" h="19684">
                  <a:moveTo>
                    <a:pt x="0" y="0"/>
                  </a:moveTo>
                  <a:lnTo>
                    <a:pt x="9417" y="11321"/>
                  </a:lnTo>
                  <a:lnTo>
                    <a:pt x="17049" y="17135"/>
                  </a:lnTo>
                  <a:lnTo>
                    <a:pt x="26939" y="19277"/>
                  </a:lnTo>
                  <a:lnTo>
                    <a:pt x="43129" y="19583"/>
                  </a:lnTo>
                  <a:lnTo>
                    <a:pt x="69946" y="16523"/>
                  </a:lnTo>
                  <a:lnTo>
                    <a:pt x="92057" y="9791"/>
                  </a:lnTo>
                  <a:lnTo>
                    <a:pt x="107074" y="3059"/>
                  </a:lnTo>
                  <a:lnTo>
                    <a:pt x="112610" y="0"/>
                  </a:lnTo>
                </a:path>
              </a:pathLst>
            </a:custGeom>
            <a:ln w="25400">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grpSp>
      <p:grpSp>
        <p:nvGrpSpPr>
          <p:cNvPr id="83" name="Group 82">
            <a:extLst>
              <a:ext uri="{FF2B5EF4-FFF2-40B4-BE49-F238E27FC236}">
                <a16:creationId xmlns:a16="http://schemas.microsoft.com/office/drawing/2014/main" id="{E91EA764-5035-4401-7C83-4CF82BD18B1C}"/>
              </a:ext>
            </a:extLst>
          </p:cNvPr>
          <p:cNvGrpSpPr/>
          <p:nvPr userDrawn="1"/>
        </p:nvGrpSpPr>
        <p:grpSpPr>
          <a:xfrm>
            <a:off x="9892523" y="5555540"/>
            <a:ext cx="334587" cy="378143"/>
            <a:chOff x="9860690" y="5616323"/>
            <a:chExt cx="382905" cy="445091"/>
          </a:xfrm>
        </p:grpSpPr>
        <p:pic>
          <p:nvPicPr>
            <p:cNvPr id="50" name="object 47">
              <a:extLst>
                <a:ext uri="{FF2B5EF4-FFF2-40B4-BE49-F238E27FC236}">
                  <a16:creationId xmlns:a16="http://schemas.microsoft.com/office/drawing/2014/main" id="{DF91A71C-835E-6376-85AB-8982C40B5864}"/>
                </a:ext>
              </a:extLst>
            </p:cNvPr>
            <p:cNvPicPr/>
            <p:nvPr userDrawn="1"/>
          </p:nvPicPr>
          <p:blipFill>
            <a:blip r:embed="rId8" cstate="print"/>
            <a:stretch>
              <a:fillRect/>
            </a:stretch>
          </p:blipFill>
          <p:spPr>
            <a:xfrm>
              <a:off x="9927794" y="5616323"/>
              <a:ext cx="248615" cy="149057"/>
            </a:xfrm>
            <a:prstGeom prst="rect">
              <a:avLst/>
            </a:prstGeom>
          </p:spPr>
        </p:pic>
        <p:grpSp>
          <p:nvGrpSpPr>
            <p:cNvPr id="51" name="object 48">
              <a:extLst>
                <a:ext uri="{FF2B5EF4-FFF2-40B4-BE49-F238E27FC236}">
                  <a16:creationId xmlns:a16="http://schemas.microsoft.com/office/drawing/2014/main" id="{DE9C2920-BA0C-11B8-AFFD-AC6B152E737D}"/>
                </a:ext>
              </a:extLst>
            </p:cNvPr>
            <p:cNvGrpSpPr/>
            <p:nvPr userDrawn="1"/>
          </p:nvGrpSpPr>
          <p:grpSpPr>
            <a:xfrm>
              <a:off x="9860690" y="5722959"/>
              <a:ext cx="382905" cy="338455"/>
              <a:chOff x="9860690" y="5722959"/>
              <a:chExt cx="382905" cy="338455"/>
            </a:xfrm>
          </p:grpSpPr>
          <p:sp>
            <p:nvSpPr>
              <p:cNvPr id="52" name="object 49">
                <a:extLst>
                  <a:ext uri="{FF2B5EF4-FFF2-40B4-BE49-F238E27FC236}">
                    <a16:creationId xmlns:a16="http://schemas.microsoft.com/office/drawing/2014/main" id="{718BB911-3B2C-28C6-D35F-CAC300AF5024}"/>
                  </a:ext>
                </a:extLst>
              </p:cNvPr>
              <p:cNvSpPr/>
              <p:nvPr/>
            </p:nvSpPr>
            <p:spPr>
              <a:xfrm>
                <a:off x="9873390" y="5913680"/>
                <a:ext cx="357505" cy="135255"/>
              </a:xfrm>
              <a:custGeom>
                <a:avLst/>
                <a:gdLst/>
                <a:ahLst/>
                <a:cxnLst/>
                <a:rect l="l" t="t" r="r" b="b"/>
                <a:pathLst>
                  <a:path w="357504" h="135254">
                    <a:moveTo>
                      <a:pt x="357441" y="119291"/>
                    </a:moveTo>
                    <a:lnTo>
                      <a:pt x="357441" y="127850"/>
                    </a:lnTo>
                    <a:lnTo>
                      <a:pt x="350494" y="134797"/>
                    </a:lnTo>
                    <a:lnTo>
                      <a:pt x="341922" y="134797"/>
                    </a:lnTo>
                    <a:lnTo>
                      <a:pt x="15519" y="134797"/>
                    </a:lnTo>
                    <a:lnTo>
                      <a:pt x="6946" y="134797"/>
                    </a:lnTo>
                    <a:lnTo>
                      <a:pt x="0" y="127850"/>
                    </a:lnTo>
                    <a:lnTo>
                      <a:pt x="0" y="119291"/>
                    </a:lnTo>
                    <a:lnTo>
                      <a:pt x="0" y="15557"/>
                    </a:lnTo>
                    <a:lnTo>
                      <a:pt x="0" y="6972"/>
                    </a:lnTo>
                    <a:lnTo>
                      <a:pt x="6946" y="0"/>
                    </a:lnTo>
                    <a:lnTo>
                      <a:pt x="15519" y="0"/>
                    </a:lnTo>
                    <a:lnTo>
                      <a:pt x="341922" y="0"/>
                    </a:lnTo>
                    <a:lnTo>
                      <a:pt x="350494" y="0"/>
                    </a:lnTo>
                    <a:lnTo>
                      <a:pt x="357441" y="6972"/>
                    </a:lnTo>
                    <a:lnTo>
                      <a:pt x="357441" y="15557"/>
                    </a:lnTo>
                    <a:lnTo>
                      <a:pt x="357441" y="119291"/>
                    </a:lnTo>
                    <a:close/>
                  </a:path>
                </a:pathLst>
              </a:custGeom>
              <a:ln w="25399">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3" name="object 50">
                <a:extLst>
                  <a:ext uri="{FF2B5EF4-FFF2-40B4-BE49-F238E27FC236}">
                    <a16:creationId xmlns:a16="http://schemas.microsoft.com/office/drawing/2014/main" id="{F655063E-63B0-A3C5-EE49-B9071129DA52}"/>
                  </a:ext>
                </a:extLst>
              </p:cNvPr>
              <p:cNvSpPr/>
              <p:nvPr/>
            </p:nvSpPr>
            <p:spPr>
              <a:xfrm>
                <a:off x="9924542" y="5735659"/>
                <a:ext cx="255270" cy="255270"/>
              </a:xfrm>
              <a:custGeom>
                <a:avLst/>
                <a:gdLst/>
                <a:ahLst/>
                <a:cxnLst/>
                <a:rect l="l" t="t" r="r" b="b"/>
                <a:pathLst>
                  <a:path w="255270" h="255270">
                    <a:moveTo>
                      <a:pt x="248170" y="0"/>
                    </a:moveTo>
                    <a:lnTo>
                      <a:pt x="6959" y="0"/>
                    </a:lnTo>
                    <a:lnTo>
                      <a:pt x="0" y="6946"/>
                    </a:lnTo>
                    <a:lnTo>
                      <a:pt x="0" y="248170"/>
                    </a:lnTo>
                    <a:lnTo>
                      <a:pt x="6959" y="255117"/>
                    </a:lnTo>
                    <a:lnTo>
                      <a:pt x="248170" y="255117"/>
                    </a:lnTo>
                    <a:lnTo>
                      <a:pt x="255130" y="248170"/>
                    </a:lnTo>
                    <a:lnTo>
                      <a:pt x="255130" y="15506"/>
                    </a:lnTo>
                    <a:lnTo>
                      <a:pt x="255130" y="6946"/>
                    </a:lnTo>
                    <a:lnTo>
                      <a:pt x="248170" y="0"/>
                    </a:lnTo>
                    <a:close/>
                  </a:path>
                </a:pathLst>
              </a:custGeom>
              <a:solidFill>
                <a:srgbClr val="FFFFFF"/>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4" name="object 51">
                <a:extLst>
                  <a:ext uri="{FF2B5EF4-FFF2-40B4-BE49-F238E27FC236}">
                    <a16:creationId xmlns:a16="http://schemas.microsoft.com/office/drawing/2014/main" id="{DEF4D86B-19E2-9781-C75F-850EE19BD5C9}"/>
                  </a:ext>
                </a:extLst>
              </p:cNvPr>
              <p:cNvSpPr/>
              <p:nvPr/>
            </p:nvSpPr>
            <p:spPr>
              <a:xfrm>
                <a:off x="9924542" y="5735659"/>
                <a:ext cx="255270" cy="255270"/>
              </a:xfrm>
              <a:custGeom>
                <a:avLst/>
                <a:gdLst/>
                <a:ahLst/>
                <a:cxnLst/>
                <a:rect l="l" t="t" r="r" b="b"/>
                <a:pathLst>
                  <a:path w="255270" h="255270">
                    <a:moveTo>
                      <a:pt x="255130" y="15506"/>
                    </a:moveTo>
                    <a:lnTo>
                      <a:pt x="255130" y="6946"/>
                    </a:lnTo>
                    <a:lnTo>
                      <a:pt x="248170" y="0"/>
                    </a:lnTo>
                    <a:lnTo>
                      <a:pt x="239598" y="0"/>
                    </a:lnTo>
                    <a:lnTo>
                      <a:pt x="15532" y="0"/>
                    </a:lnTo>
                    <a:lnTo>
                      <a:pt x="6959" y="0"/>
                    </a:lnTo>
                    <a:lnTo>
                      <a:pt x="0" y="6946"/>
                    </a:lnTo>
                    <a:lnTo>
                      <a:pt x="0" y="15506"/>
                    </a:lnTo>
                    <a:lnTo>
                      <a:pt x="0" y="239610"/>
                    </a:lnTo>
                    <a:lnTo>
                      <a:pt x="0" y="248170"/>
                    </a:lnTo>
                    <a:lnTo>
                      <a:pt x="6959" y="255117"/>
                    </a:lnTo>
                    <a:lnTo>
                      <a:pt x="15532" y="255117"/>
                    </a:lnTo>
                    <a:lnTo>
                      <a:pt x="239598" y="255117"/>
                    </a:lnTo>
                    <a:lnTo>
                      <a:pt x="248170" y="255117"/>
                    </a:lnTo>
                    <a:lnTo>
                      <a:pt x="255130" y="248170"/>
                    </a:lnTo>
                    <a:lnTo>
                      <a:pt x="255130" y="239610"/>
                    </a:lnTo>
                    <a:lnTo>
                      <a:pt x="255130" y="15506"/>
                    </a:lnTo>
                    <a:close/>
                  </a:path>
                </a:pathLst>
              </a:custGeom>
              <a:ln w="25399">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5" name="object 52">
                <a:extLst>
                  <a:ext uri="{FF2B5EF4-FFF2-40B4-BE49-F238E27FC236}">
                    <a16:creationId xmlns:a16="http://schemas.microsoft.com/office/drawing/2014/main" id="{345634DA-7BEC-1324-4F81-EBE513E3B47D}"/>
                  </a:ext>
                </a:extLst>
              </p:cNvPr>
              <p:cNvSpPr/>
              <p:nvPr/>
            </p:nvSpPr>
            <p:spPr>
              <a:xfrm>
                <a:off x="9966045" y="5821743"/>
                <a:ext cx="86360" cy="123189"/>
              </a:xfrm>
              <a:custGeom>
                <a:avLst/>
                <a:gdLst/>
                <a:ahLst/>
                <a:cxnLst/>
                <a:rect l="l" t="t" r="r" b="b"/>
                <a:pathLst>
                  <a:path w="86359" h="123189">
                    <a:moveTo>
                      <a:pt x="86067" y="0"/>
                    </a:moveTo>
                    <a:lnTo>
                      <a:pt x="0" y="0"/>
                    </a:lnTo>
                    <a:lnTo>
                      <a:pt x="0" y="122631"/>
                    </a:lnTo>
                    <a:lnTo>
                      <a:pt x="86067" y="122631"/>
                    </a:lnTo>
                    <a:lnTo>
                      <a:pt x="86067" y="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6" name="object 53">
                <a:extLst>
                  <a:ext uri="{FF2B5EF4-FFF2-40B4-BE49-F238E27FC236}">
                    <a16:creationId xmlns:a16="http://schemas.microsoft.com/office/drawing/2014/main" id="{34C14697-471F-1731-0660-17462675A661}"/>
                  </a:ext>
                </a:extLst>
              </p:cNvPr>
              <p:cNvSpPr/>
              <p:nvPr/>
            </p:nvSpPr>
            <p:spPr>
              <a:xfrm>
                <a:off x="10094518" y="5822823"/>
                <a:ext cx="48895" cy="120650"/>
              </a:xfrm>
              <a:custGeom>
                <a:avLst/>
                <a:gdLst/>
                <a:ahLst/>
                <a:cxnLst/>
                <a:rect l="l" t="t" r="r" b="b"/>
                <a:pathLst>
                  <a:path w="48895" h="120650">
                    <a:moveTo>
                      <a:pt x="48514" y="45123"/>
                    </a:moveTo>
                    <a:lnTo>
                      <a:pt x="0" y="45123"/>
                    </a:lnTo>
                    <a:lnTo>
                      <a:pt x="0" y="0"/>
                    </a:lnTo>
                    <a:lnTo>
                      <a:pt x="48514" y="0"/>
                    </a:lnTo>
                    <a:lnTo>
                      <a:pt x="48514" y="45123"/>
                    </a:lnTo>
                    <a:close/>
                  </a:path>
                  <a:path w="48895" h="120650">
                    <a:moveTo>
                      <a:pt x="48514" y="120484"/>
                    </a:moveTo>
                    <a:lnTo>
                      <a:pt x="0" y="120484"/>
                    </a:lnTo>
                    <a:lnTo>
                      <a:pt x="0" y="75387"/>
                    </a:lnTo>
                    <a:lnTo>
                      <a:pt x="48514" y="75387"/>
                    </a:lnTo>
                    <a:lnTo>
                      <a:pt x="48514" y="120484"/>
                    </a:lnTo>
                    <a:close/>
                  </a:path>
                </a:pathLst>
              </a:custGeom>
              <a:ln w="12700">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grpSp>
      </p:grpSp>
      <p:grpSp>
        <p:nvGrpSpPr>
          <p:cNvPr id="57" name="object 54">
            <a:extLst>
              <a:ext uri="{FF2B5EF4-FFF2-40B4-BE49-F238E27FC236}">
                <a16:creationId xmlns:a16="http://schemas.microsoft.com/office/drawing/2014/main" id="{0151187E-1276-B4A6-6908-ABC54CF217FF}"/>
              </a:ext>
            </a:extLst>
          </p:cNvPr>
          <p:cNvGrpSpPr/>
          <p:nvPr userDrawn="1"/>
        </p:nvGrpSpPr>
        <p:grpSpPr>
          <a:xfrm>
            <a:off x="5589682" y="415453"/>
            <a:ext cx="295275" cy="85090"/>
            <a:chOff x="5589682" y="415453"/>
            <a:chExt cx="295275" cy="85090"/>
          </a:xfrm>
        </p:grpSpPr>
        <p:sp>
          <p:nvSpPr>
            <p:cNvPr id="58" name="object 55">
              <a:extLst>
                <a:ext uri="{FF2B5EF4-FFF2-40B4-BE49-F238E27FC236}">
                  <a16:creationId xmlns:a16="http://schemas.microsoft.com/office/drawing/2014/main" id="{32AF6FF2-9176-91DF-8EFF-B753379665CB}"/>
                </a:ext>
              </a:extLst>
            </p:cNvPr>
            <p:cNvSpPr/>
            <p:nvPr/>
          </p:nvSpPr>
          <p:spPr>
            <a:xfrm>
              <a:off x="5589676" y="415454"/>
              <a:ext cx="190500" cy="85090"/>
            </a:xfrm>
            <a:custGeom>
              <a:avLst/>
              <a:gdLst/>
              <a:ahLst/>
              <a:cxnLst/>
              <a:rect l="l" t="t" r="r" b="b"/>
              <a:pathLst>
                <a:path w="190500" h="85090">
                  <a:moveTo>
                    <a:pt x="75463" y="0"/>
                  </a:moveTo>
                  <a:lnTo>
                    <a:pt x="71704" y="609"/>
                  </a:lnTo>
                  <a:lnTo>
                    <a:pt x="69672" y="711"/>
                  </a:lnTo>
                  <a:lnTo>
                    <a:pt x="16052" y="711"/>
                  </a:lnTo>
                  <a:lnTo>
                    <a:pt x="14020" y="609"/>
                  </a:lnTo>
                  <a:lnTo>
                    <a:pt x="10274" y="0"/>
                  </a:lnTo>
                  <a:lnTo>
                    <a:pt x="10274" y="12395"/>
                  </a:lnTo>
                  <a:lnTo>
                    <a:pt x="13627" y="11976"/>
                  </a:lnTo>
                  <a:lnTo>
                    <a:pt x="16052" y="11887"/>
                  </a:lnTo>
                  <a:lnTo>
                    <a:pt x="69672" y="11887"/>
                  </a:lnTo>
                  <a:lnTo>
                    <a:pt x="72110" y="11976"/>
                  </a:lnTo>
                  <a:lnTo>
                    <a:pt x="75463" y="12395"/>
                  </a:lnTo>
                  <a:lnTo>
                    <a:pt x="75463" y="11887"/>
                  </a:lnTo>
                  <a:lnTo>
                    <a:pt x="75463" y="711"/>
                  </a:lnTo>
                  <a:lnTo>
                    <a:pt x="75463" y="0"/>
                  </a:lnTo>
                  <a:close/>
                </a:path>
                <a:path w="190500" h="85090">
                  <a:moveTo>
                    <a:pt x="85610" y="25590"/>
                  </a:moveTo>
                  <a:lnTo>
                    <a:pt x="81762" y="26200"/>
                  </a:lnTo>
                  <a:lnTo>
                    <a:pt x="79413" y="26301"/>
                  </a:lnTo>
                  <a:lnTo>
                    <a:pt x="6108" y="26301"/>
                  </a:lnTo>
                  <a:lnTo>
                    <a:pt x="3873" y="26200"/>
                  </a:lnTo>
                  <a:lnTo>
                    <a:pt x="0" y="25590"/>
                  </a:lnTo>
                  <a:lnTo>
                    <a:pt x="0" y="37668"/>
                  </a:lnTo>
                  <a:lnTo>
                    <a:pt x="3670" y="37261"/>
                  </a:lnTo>
                  <a:lnTo>
                    <a:pt x="6007" y="37160"/>
                  </a:lnTo>
                  <a:lnTo>
                    <a:pt x="37680" y="37160"/>
                  </a:lnTo>
                  <a:lnTo>
                    <a:pt x="17449" y="70180"/>
                  </a:lnTo>
                  <a:lnTo>
                    <a:pt x="9156" y="73304"/>
                  </a:lnTo>
                  <a:lnTo>
                    <a:pt x="13525" y="77571"/>
                  </a:lnTo>
                  <a:lnTo>
                    <a:pt x="14833" y="79311"/>
                  </a:lnTo>
                  <a:lnTo>
                    <a:pt x="17373" y="84480"/>
                  </a:lnTo>
                  <a:lnTo>
                    <a:pt x="26543" y="80302"/>
                  </a:lnTo>
                  <a:lnTo>
                    <a:pt x="50279" y="45351"/>
                  </a:lnTo>
                  <a:lnTo>
                    <a:pt x="50990" y="37160"/>
                  </a:lnTo>
                  <a:lnTo>
                    <a:pt x="79629" y="37160"/>
                  </a:lnTo>
                  <a:lnTo>
                    <a:pt x="81965" y="37261"/>
                  </a:lnTo>
                  <a:lnTo>
                    <a:pt x="85610" y="37668"/>
                  </a:lnTo>
                  <a:lnTo>
                    <a:pt x="85610" y="37160"/>
                  </a:lnTo>
                  <a:lnTo>
                    <a:pt x="85610" y="26301"/>
                  </a:lnTo>
                  <a:lnTo>
                    <a:pt x="85610" y="25590"/>
                  </a:lnTo>
                  <a:close/>
                </a:path>
                <a:path w="190500" h="85090">
                  <a:moveTo>
                    <a:pt x="190474" y="32600"/>
                  </a:moveTo>
                  <a:lnTo>
                    <a:pt x="186004" y="33210"/>
                  </a:lnTo>
                  <a:lnTo>
                    <a:pt x="184073" y="33312"/>
                  </a:lnTo>
                  <a:lnTo>
                    <a:pt x="107911" y="33210"/>
                  </a:lnTo>
                  <a:lnTo>
                    <a:pt x="103441" y="32600"/>
                  </a:lnTo>
                  <a:lnTo>
                    <a:pt x="103441" y="46710"/>
                  </a:lnTo>
                  <a:lnTo>
                    <a:pt x="107505" y="46202"/>
                  </a:lnTo>
                  <a:lnTo>
                    <a:pt x="186410" y="46202"/>
                  </a:lnTo>
                  <a:lnTo>
                    <a:pt x="190474" y="46710"/>
                  </a:lnTo>
                  <a:lnTo>
                    <a:pt x="190474" y="3260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pic>
          <p:nvPicPr>
            <p:cNvPr id="59" name="object 56">
              <a:extLst>
                <a:ext uri="{FF2B5EF4-FFF2-40B4-BE49-F238E27FC236}">
                  <a16:creationId xmlns:a16="http://schemas.microsoft.com/office/drawing/2014/main" id="{B5557C85-8EA4-009B-1FE6-C9AB33C048CC}"/>
                </a:ext>
              </a:extLst>
            </p:cNvPr>
            <p:cNvPicPr/>
            <p:nvPr/>
          </p:nvPicPr>
          <p:blipFill>
            <a:blip r:embed="rId9" cstate="print"/>
            <a:stretch>
              <a:fillRect/>
            </a:stretch>
          </p:blipFill>
          <p:spPr>
            <a:xfrm>
              <a:off x="5799496" y="419715"/>
              <a:ext cx="85191" cy="77990"/>
            </a:xfrm>
            <a:prstGeom prst="rect">
              <a:avLst/>
            </a:prstGeom>
          </p:spPr>
        </p:pic>
      </p:grpSp>
      <p:sp>
        <p:nvSpPr>
          <p:cNvPr id="60" name="object 57">
            <a:extLst>
              <a:ext uri="{FF2B5EF4-FFF2-40B4-BE49-F238E27FC236}">
                <a16:creationId xmlns:a16="http://schemas.microsoft.com/office/drawing/2014/main" id="{94731459-237B-0BA0-2F18-C8CA3CB81960}"/>
              </a:ext>
            </a:extLst>
          </p:cNvPr>
          <p:cNvSpPr/>
          <p:nvPr userDrawn="1"/>
        </p:nvSpPr>
        <p:spPr>
          <a:xfrm>
            <a:off x="5937542" y="426326"/>
            <a:ext cx="15240" cy="58419"/>
          </a:xfrm>
          <a:custGeom>
            <a:avLst/>
            <a:gdLst/>
            <a:ahLst/>
            <a:cxnLst/>
            <a:rect l="l" t="t" r="r" b="b"/>
            <a:pathLst>
              <a:path w="15239" h="58420">
                <a:moveTo>
                  <a:pt x="14833" y="43459"/>
                </a:moveTo>
                <a:lnTo>
                  <a:pt x="0" y="43459"/>
                </a:lnTo>
                <a:lnTo>
                  <a:pt x="0" y="58280"/>
                </a:lnTo>
                <a:lnTo>
                  <a:pt x="14833" y="58280"/>
                </a:lnTo>
                <a:lnTo>
                  <a:pt x="14833" y="43459"/>
                </a:lnTo>
                <a:close/>
              </a:path>
              <a:path w="15239" h="58420">
                <a:moveTo>
                  <a:pt x="14833" y="0"/>
                </a:moveTo>
                <a:lnTo>
                  <a:pt x="0" y="0"/>
                </a:lnTo>
                <a:lnTo>
                  <a:pt x="0" y="14820"/>
                </a:lnTo>
                <a:lnTo>
                  <a:pt x="14833" y="14820"/>
                </a:lnTo>
                <a:lnTo>
                  <a:pt x="14833" y="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68" name="TextBox 67">
            <a:extLst>
              <a:ext uri="{FF2B5EF4-FFF2-40B4-BE49-F238E27FC236}">
                <a16:creationId xmlns:a16="http://schemas.microsoft.com/office/drawing/2014/main" id="{98FBCE33-6E9F-7308-3E91-DE25BFB24AC4}"/>
              </a:ext>
            </a:extLst>
          </p:cNvPr>
          <p:cNvSpPr txBox="1"/>
          <p:nvPr userDrawn="1"/>
        </p:nvSpPr>
        <p:spPr>
          <a:xfrm>
            <a:off x="274218" y="216405"/>
            <a:ext cx="3700882" cy="307777"/>
          </a:xfrm>
          <a:prstGeom prst="rect">
            <a:avLst/>
          </a:prstGeom>
          <a:noFill/>
        </p:spPr>
        <p:txBody>
          <a:bodyPr wrap="square" rtlCol="0">
            <a:spAutoFit/>
          </a:bodyPr>
          <a:lstStyle/>
          <a:p>
            <a:endParaRPr lang="en-AU" sz="1400" dirty="0">
              <a:latin typeface="MS PGothic" panose="020B0600070205080204" pitchFamily="34" charset="-128"/>
              <a:ea typeface="MS PGothic" panose="020B0600070205080204" pitchFamily="34" charset="-128"/>
            </a:endParaRPr>
          </a:p>
        </p:txBody>
      </p:sp>
      <p:sp>
        <p:nvSpPr>
          <p:cNvPr id="61" name="TextBox 60">
            <a:extLst>
              <a:ext uri="{FF2B5EF4-FFF2-40B4-BE49-F238E27FC236}">
                <a16:creationId xmlns:a16="http://schemas.microsoft.com/office/drawing/2014/main" id="{C7BECAF1-46B5-8402-5809-942D5646E592}"/>
              </a:ext>
            </a:extLst>
          </p:cNvPr>
          <p:cNvSpPr txBox="1"/>
          <p:nvPr userDrawn="1"/>
        </p:nvSpPr>
        <p:spPr>
          <a:xfrm>
            <a:off x="282362" y="972142"/>
            <a:ext cx="2079838" cy="351378"/>
          </a:xfrm>
          <a:prstGeom prst="rect">
            <a:avLst/>
          </a:prstGeom>
          <a:noFill/>
        </p:spPr>
        <p:txBody>
          <a:bodyPr wrap="square" rtlCol="0">
            <a:spAutoFit/>
          </a:bodyPr>
          <a:lstStyle>
            <a:defPPr>
              <a:defRPr lang="en-US"/>
            </a:defPPr>
            <a:lvl1pPr>
              <a:spcAft>
                <a:spcPts val="100"/>
              </a:spcAft>
              <a:defRPr sz="800">
                <a:latin typeface="Microsoft YaHei UI Light" panose="020B0502040204020203" pitchFamily="34" charset="-122"/>
                <a:ea typeface="Microsoft YaHei UI Light" panose="020B0502040204020203" pitchFamily="34" charset="-122"/>
              </a:defRPr>
            </a:lvl1pPr>
          </a:lstStyle>
          <a:p>
            <a:pPr lvl="0"/>
            <a:r>
              <a:rPr lang="ja-JP" altLang="en-US" dirty="0">
                <a:latin typeface="Yu Gothic Medium" panose="020B0500000000000000" pitchFamily="34" charset="-128"/>
                <a:ea typeface="Yu Gothic Medium" panose="020B0500000000000000" pitchFamily="34" charset="-128"/>
              </a:rPr>
              <a:t>主要なパートナーは誰か？</a:t>
            </a:r>
            <a:endParaRPr lang="en-AU" altLang="ja-JP" dirty="0">
              <a:latin typeface="Yu Gothic Medium" panose="020B0500000000000000" pitchFamily="34" charset="-128"/>
              <a:ea typeface="Yu Gothic Medium" panose="020B0500000000000000" pitchFamily="34" charset="-128"/>
            </a:endParaRPr>
          </a:p>
          <a:p>
            <a:pPr lvl="0"/>
            <a:r>
              <a:rPr lang="ja-JP" altLang="en-US" dirty="0">
                <a:latin typeface="Yu Gothic Medium" panose="020B0500000000000000" pitchFamily="34" charset="-128"/>
                <a:ea typeface="Yu Gothic Medium" panose="020B0500000000000000" pitchFamily="34" charset="-128"/>
              </a:rPr>
              <a:t>主要なサプライヤーは誰か？</a:t>
            </a:r>
            <a:endParaRPr lang="en-AU" altLang="ja-JP" dirty="0">
              <a:latin typeface="Yu Gothic Medium" panose="020B0500000000000000" pitchFamily="34" charset="-128"/>
              <a:ea typeface="Yu Gothic Medium" panose="020B0500000000000000" pitchFamily="34" charset="-128"/>
            </a:endParaRPr>
          </a:p>
        </p:txBody>
      </p:sp>
      <p:sp>
        <p:nvSpPr>
          <p:cNvPr id="62" name="TextBox 61">
            <a:extLst>
              <a:ext uri="{FF2B5EF4-FFF2-40B4-BE49-F238E27FC236}">
                <a16:creationId xmlns:a16="http://schemas.microsoft.com/office/drawing/2014/main" id="{447779F0-D733-A397-9B64-70D431AA6667}"/>
              </a:ext>
            </a:extLst>
          </p:cNvPr>
          <p:cNvSpPr txBox="1"/>
          <p:nvPr userDrawn="1"/>
        </p:nvSpPr>
        <p:spPr>
          <a:xfrm>
            <a:off x="291260" y="687196"/>
            <a:ext cx="1300572"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パートナー</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63" name="TextBox 62">
            <a:extLst>
              <a:ext uri="{FF2B5EF4-FFF2-40B4-BE49-F238E27FC236}">
                <a16:creationId xmlns:a16="http://schemas.microsoft.com/office/drawing/2014/main" id="{6306E8A5-68ED-EE8F-531F-2164C22238E0}"/>
              </a:ext>
            </a:extLst>
          </p:cNvPr>
          <p:cNvSpPr txBox="1"/>
          <p:nvPr userDrawn="1"/>
        </p:nvSpPr>
        <p:spPr>
          <a:xfrm>
            <a:off x="2303389" y="976133"/>
            <a:ext cx="2079838"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価値提案に必要な主要活動は何か？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本ビジネスで必須の重要な活動は何か？</a:t>
            </a:r>
            <a:endParaRPr lang="en-AU" altLang="ja-JP" sz="800" dirty="0">
              <a:latin typeface="Yu Gothic Medium" panose="020B0500000000000000" pitchFamily="34" charset="-128"/>
              <a:ea typeface="Yu Gothic Medium" panose="020B0500000000000000" pitchFamily="34" charset="-128"/>
            </a:endParaRPr>
          </a:p>
        </p:txBody>
      </p:sp>
      <p:sp>
        <p:nvSpPr>
          <p:cNvPr id="64" name="TextBox 63">
            <a:extLst>
              <a:ext uri="{FF2B5EF4-FFF2-40B4-BE49-F238E27FC236}">
                <a16:creationId xmlns:a16="http://schemas.microsoft.com/office/drawing/2014/main" id="{5AD8AAF4-A20C-66C3-E02B-05D2B7281F9B}"/>
              </a:ext>
            </a:extLst>
          </p:cNvPr>
          <p:cNvSpPr txBox="1"/>
          <p:nvPr userDrawn="1"/>
        </p:nvSpPr>
        <p:spPr>
          <a:xfrm>
            <a:off x="2312287" y="691187"/>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主要活動</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65" name="TextBox 64">
            <a:extLst>
              <a:ext uri="{FF2B5EF4-FFF2-40B4-BE49-F238E27FC236}">
                <a16:creationId xmlns:a16="http://schemas.microsoft.com/office/drawing/2014/main" id="{D658854A-503C-18B5-DC83-9E21A8DFC21A}"/>
              </a:ext>
            </a:extLst>
          </p:cNvPr>
          <p:cNvSpPr txBox="1"/>
          <p:nvPr userDrawn="1"/>
        </p:nvSpPr>
        <p:spPr>
          <a:xfrm>
            <a:off x="2303389" y="3445248"/>
            <a:ext cx="2079838" cy="215444"/>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価値提案に必要なリソースは何か？</a:t>
            </a:r>
            <a:endParaRPr lang="en-AU" altLang="ja-JP" sz="800" dirty="0">
              <a:latin typeface="Yu Gothic Medium" panose="020B0500000000000000" pitchFamily="34" charset="-128"/>
              <a:ea typeface="Yu Gothic Medium" panose="020B0500000000000000" pitchFamily="34" charset="-128"/>
            </a:endParaRPr>
          </a:p>
        </p:txBody>
      </p:sp>
      <p:sp>
        <p:nvSpPr>
          <p:cNvPr id="66" name="TextBox 65">
            <a:extLst>
              <a:ext uri="{FF2B5EF4-FFF2-40B4-BE49-F238E27FC236}">
                <a16:creationId xmlns:a16="http://schemas.microsoft.com/office/drawing/2014/main" id="{0C0A23C0-EF7B-BDC0-4072-048263F961F7}"/>
              </a:ext>
            </a:extLst>
          </p:cNvPr>
          <p:cNvSpPr txBox="1"/>
          <p:nvPr userDrawn="1"/>
        </p:nvSpPr>
        <p:spPr>
          <a:xfrm>
            <a:off x="2312287" y="3160302"/>
            <a:ext cx="992375"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リソース</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1" name="TextBox 70">
            <a:extLst>
              <a:ext uri="{FF2B5EF4-FFF2-40B4-BE49-F238E27FC236}">
                <a16:creationId xmlns:a16="http://schemas.microsoft.com/office/drawing/2014/main" id="{FBD012E8-B730-E832-87B1-34E6375AC57A}"/>
              </a:ext>
            </a:extLst>
          </p:cNvPr>
          <p:cNvSpPr txBox="1"/>
          <p:nvPr userDrawn="1"/>
        </p:nvSpPr>
        <p:spPr>
          <a:xfrm>
            <a:off x="4310901" y="976718"/>
            <a:ext cx="2079838" cy="610424"/>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顧客にどんな価値を提供するのか？</a:t>
            </a:r>
            <a:br>
              <a:rPr lang="en-AU" altLang="ja-JP" sz="800" dirty="0">
                <a:latin typeface="Yu Gothic Medium" panose="020B0500000000000000" pitchFamily="34" charset="-128"/>
                <a:ea typeface="Yu Gothic Medium" panose="020B0500000000000000" pitchFamily="34" charset="-128"/>
              </a:rPr>
            </a:br>
            <a:r>
              <a:rPr lang="ja-JP" altLang="en-US" sz="800" dirty="0">
                <a:latin typeface="Yu Gothic Medium" panose="020B0500000000000000" pitchFamily="34" charset="-128"/>
                <a:ea typeface="Yu Gothic Medium" panose="020B0500000000000000" pitchFamily="34" charset="-128"/>
              </a:rPr>
              <a:t>どんな問題の解決を手助けするのか？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どういったニーズを満たすのか？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どんな製品とサービスを提供するのか？</a:t>
            </a:r>
            <a:endParaRPr lang="en-AU" altLang="ja-JP" sz="800" dirty="0">
              <a:latin typeface="Yu Gothic Medium" panose="020B0500000000000000" pitchFamily="34" charset="-128"/>
              <a:ea typeface="Yu Gothic Medium" panose="020B0500000000000000" pitchFamily="34" charset="-128"/>
            </a:endParaRPr>
          </a:p>
        </p:txBody>
      </p:sp>
      <p:sp>
        <p:nvSpPr>
          <p:cNvPr id="72" name="TextBox 71">
            <a:extLst>
              <a:ext uri="{FF2B5EF4-FFF2-40B4-BE49-F238E27FC236}">
                <a16:creationId xmlns:a16="http://schemas.microsoft.com/office/drawing/2014/main" id="{C9D5A2C1-DFE6-F6BF-77D5-02616D65DA47}"/>
              </a:ext>
            </a:extLst>
          </p:cNvPr>
          <p:cNvSpPr txBox="1"/>
          <p:nvPr userDrawn="1"/>
        </p:nvSpPr>
        <p:spPr>
          <a:xfrm>
            <a:off x="4319799" y="691772"/>
            <a:ext cx="1026901"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価値提案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3" name="TextBox 72">
            <a:extLst>
              <a:ext uri="{FF2B5EF4-FFF2-40B4-BE49-F238E27FC236}">
                <a16:creationId xmlns:a16="http://schemas.microsoft.com/office/drawing/2014/main" id="{BA7C939F-B48B-3C89-8F6D-D699F732D964}"/>
              </a:ext>
            </a:extLst>
          </p:cNvPr>
          <p:cNvSpPr txBox="1"/>
          <p:nvPr userDrawn="1"/>
        </p:nvSpPr>
        <p:spPr>
          <a:xfrm>
            <a:off x="6327311" y="982140"/>
            <a:ext cx="2079838" cy="338554"/>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顧客がどんな関係を構築・維持してほしいと期待しているか？</a:t>
            </a:r>
            <a:endParaRPr lang="en-AU" altLang="ja-JP" sz="800" dirty="0">
              <a:latin typeface="Yu Gothic Medium" panose="020B0500000000000000" pitchFamily="34" charset="-128"/>
              <a:ea typeface="Yu Gothic Medium" panose="020B0500000000000000" pitchFamily="34" charset="-128"/>
            </a:endParaRPr>
          </a:p>
        </p:txBody>
      </p:sp>
      <p:sp>
        <p:nvSpPr>
          <p:cNvPr id="74" name="TextBox 73">
            <a:extLst>
              <a:ext uri="{FF2B5EF4-FFF2-40B4-BE49-F238E27FC236}">
                <a16:creationId xmlns:a16="http://schemas.microsoft.com/office/drawing/2014/main" id="{AD0B231F-090C-E52B-FA5B-43D5C55153DB}"/>
              </a:ext>
            </a:extLst>
          </p:cNvPr>
          <p:cNvSpPr txBox="1"/>
          <p:nvPr userDrawn="1"/>
        </p:nvSpPr>
        <p:spPr>
          <a:xfrm>
            <a:off x="6336209" y="697194"/>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顧客との関係</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5" name="TextBox 74">
            <a:extLst>
              <a:ext uri="{FF2B5EF4-FFF2-40B4-BE49-F238E27FC236}">
                <a16:creationId xmlns:a16="http://schemas.microsoft.com/office/drawing/2014/main" id="{8CD0B001-0598-3DC0-9EE3-43B05696F245}"/>
              </a:ext>
            </a:extLst>
          </p:cNvPr>
          <p:cNvSpPr txBox="1"/>
          <p:nvPr userDrawn="1"/>
        </p:nvSpPr>
        <p:spPr>
          <a:xfrm>
            <a:off x="6327311" y="3448554"/>
            <a:ext cx="2079838" cy="474489"/>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どのチャネルを通じて顧客セグメントにリーチしたいか？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どのチャネルが費用対効果が高いか？</a:t>
            </a:r>
            <a:endParaRPr lang="en-AU" altLang="ja-JP" sz="800" dirty="0">
              <a:latin typeface="Yu Gothic Medium" panose="020B0500000000000000" pitchFamily="34" charset="-128"/>
              <a:ea typeface="Yu Gothic Medium" panose="020B0500000000000000" pitchFamily="34" charset="-128"/>
            </a:endParaRPr>
          </a:p>
        </p:txBody>
      </p:sp>
      <p:sp>
        <p:nvSpPr>
          <p:cNvPr id="76" name="TextBox 75">
            <a:extLst>
              <a:ext uri="{FF2B5EF4-FFF2-40B4-BE49-F238E27FC236}">
                <a16:creationId xmlns:a16="http://schemas.microsoft.com/office/drawing/2014/main" id="{8506E9FE-FBB7-CD15-E243-E9428783524D}"/>
              </a:ext>
            </a:extLst>
          </p:cNvPr>
          <p:cNvSpPr txBox="1"/>
          <p:nvPr userDrawn="1"/>
        </p:nvSpPr>
        <p:spPr>
          <a:xfrm>
            <a:off x="6336209" y="3163608"/>
            <a:ext cx="1220291"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チャネル</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7" name="TextBox 76">
            <a:extLst>
              <a:ext uri="{FF2B5EF4-FFF2-40B4-BE49-F238E27FC236}">
                <a16:creationId xmlns:a16="http://schemas.microsoft.com/office/drawing/2014/main" id="{6897AEE2-D453-BEC3-2CF5-37A601944EEB}"/>
              </a:ext>
            </a:extLst>
          </p:cNvPr>
          <p:cNvSpPr txBox="1"/>
          <p:nvPr userDrawn="1"/>
        </p:nvSpPr>
        <p:spPr>
          <a:xfrm>
            <a:off x="8334910" y="971498"/>
            <a:ext cx="2079838"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誰のために価値を創造するのか？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最も重要な顧客は誰か？</a:t>
            </a:r>
            <a:endParaRPr lang="en-AU" altLang="ja-JP" sz="800" dirty="0">
              <a:latin typeface="Yu Gothic Medium" panose="020B0500000000000000" pitchFamily="34" charset="-128"/>
              <a:ea typeface="Yu Gothic Medium" panose="020B0500000000000000" pitchFamily="34" charset="-128"/>
            </a:endParaRPr>
          </a:p>
        </p:txBody>
      </p:sp>
      <p:sp>
        <p:nvSpPr>
          <p:cNvPr id="78" name="TextBox 77">
            <a:extLst>
              <a:ext uri="{FF2B5EF4-FFF2-40B4-BE49-F238E27FC236}">
                <a16:creationId xmlns:a16="http://schemas.microsoft.com/office/drawing/2014/main" id="{64DE6EBB-31CA-A915-6B64-08D0BBBA729B}"/>
              </a:ext>
            </a:extLst>
          </p:cNvPr>
          <p:cNvSpPr txBox="1"/>
          <p:nvPr userDrawn="1"/>
        </p:nvSpPr>
        <p:spPr>
          <a:xfrm>
            <a:off x="8343808" y="686552"/>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顧客セグメント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9" name="TextBox 78">
            <a:extLst>
              <a:ext uri="{FF2B5EF4-FFF2-40B4-BE49-F238E27FC236}">
                <a16:creationId xmlns:a16="http://schemas.microsoft.com/office/drawing/2014/main" id="{5B7094B6-4D7E-5225-C032-A44FFBB07E53}"/>
              </a:ext>
            </a:extLst>
          </p:cNvPr>
          <p:cNvSpPr txBox="1"/>
          <p:nvPr userDrawn="1"/>
        </p:nvSpPr>
        <p:spPr>
          <a:xfrm>
            <a:off x="6501313" y="5544064"/>
            <a:ext cx="3182190"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顧客はどんな価値に（どんな名目で）お金を払おうとするのか？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どのようにお金を支払いたいと思っているか？</a:t>
            </a:r>
            <a:endParaRPr lang="en-AU" altLang="ja-JP" sz="800" dirty="0">
              <a:latin typeface="Yu Gothic Medium" panose="020B0500000000000000" pitchFamily="34" charset="-128"/>
              <a:ea typeface="Yu Gothic Medium" panose="020B0500000000000000" pitchFamily="34" charset="-128"/>
            </a:endParaRPr>
          </a:p>
        </p:txBody>
      </p:sp>
      <p:sp>
        <p:nvSpPr>
          <p:cNvPr id="80" name="TextBox 79">
            <a:extLst>
              <a:ext uri="{FF2B5EF4-FFF2-40B4-BE49-F238E27FC236}">
                <a16:creationId xmlns:a16="http://schemas.microsoft.com/office/drawing/2014/main" id="{F5F941C9-19F8-AC1B-C955-C3DBE270E3A0}"/>
              </a:ext>
            </a:extLst>
          </p:cNvPr>
          <p:cNvSpPr txBox="1"/>
          <p:nvPr userDrawn="1"/>
        </p:nvSpPr>
        <p:spPr>
          <a:xfrm>
            <a:off x="5348843" y="5534099"/>
            <a:ext cx="1256247"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収益の流れ</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81" name="TextBox 80">
            <a:extLst>
              <a:ext uri="{FF2B5EF4-FFF2-40B4-BE49-F238E27FC236}">
                <a16:creationId xmlns:a16="http://schemas.microsoft.com/office/drawing/2014/main" id="{402809D1-80AB-8AB6-9A26-CA4EC61EAB96}"/>
              </a:ext>
            </a:extLst>
          </p:cNvPr>
          <p:cNvSpPr txBox="1"/>
          <p:nvPr userDrawn="1"/>
        </p:nvSpPr>
        <p:spPr>
          <a:xfrm>
            <a:off x="1394043" y="5555540"/>
            <a:ext cx="3182190"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本ビジネスモデル特有の最も重要なコストは何か？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どのリソース、どの主要活動が最も高価か？</a:t>
            </a:r>
            <a:endParaRPr lang="en-AU" altLang="ja-JP" sz="800" dirty="0">
              <a:latin typeface="Yu Gothic Medium" panose="020B0500000000000000" pitchFamily="34" charset="-128"/>
              <a:ea typeface="Yu Gothic Medium" panose="020B0500000000000000" pitchFamily="34" charset="-128"/>
            </a:endParaRPr>
          </a:p>
        </p:txBody>
      </p:sp>
      <p:sp>
        <p:nvSpPr>
          <p:cNvPr id="82" name="TextBox 81">
            <a:extLst>
              <a:ext uri="{FF2B5EF4-FFF2-40B4-BE49-F238E27FC236}">
                <a16:creationId xmlns:a16="http://schemas.microsoft.com/office/drawing/2014/main" id="{DE534C32-A37A-AFBD-74C7-26FCEDFEBC33}"/>
              </a:ext>
            </a:extLst>
          </p:cNvPr>
          <p:cNvSpPr txBox="1"/>
          <p:nvPr userDrawn="1"/>
        </p:nvSpPr>
        <p:spPr>
          <a:xfrm>
            <a:off x="315598" y="5545575"/>
            <a:ext cx="1094469" cy="584775"/>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コスト構造</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grpSp>
        <p:nvGrpSpPr>
          <p:cNvPr id="88" name="Group 87">
            <a:extLst>
              <a:ext uri="{FF2B5EF4-FFF2-40B4-BE49-F238E27FC236}">
                <a16:creationId xmlns:a16="http://schemas.microsoft.com/office/drawing/2014/main" id="{FC3D2B0B-EA62-3A73-4E3F-CAB9D02227D3}"/>
              </a:ext>
            </a:extLst>
          </p:cNvPr>
          <p:cNvGrpSpPr/>
          <p:nvPr userDrawn="1"/>
        </p:nvGrpSpPr>
        <p:grpSpPr>
          <a:xfrm>
            <a:off x="4797958" y="5594160"/>
            <a:ext cx="382768" cy="243450"/>
            <a:chOff x="4797958" y="5594160"/>
            <a:chExt cx="382768" cy="243450"/>
          </a:xfrm>
        </p:grpSpPr>
        <p:sp>
          <p:nvSpPr>
            <p:cNvPr id="48" name="object 45">
              <a:extLst>
                <a:ext uri="{FF2B5EF4-FFF2-40B4-BE49-F238E27FC236}">
                  <a16:creationId xmlns:a16="http://schemas.microsoft.com/office/drawing/2014/main" id="{168DC257-7891-1A27-FAFD-4C317454BED1}"/>
                </a:ext>
              </a:extLst>
            </p:cNvPr>
            <p:cNvSpPr/>
            <p:nvPr/>
          </p:nvSpPr>
          <p:spPr>
            <a:xfrm>
              <a:off x="4797958" y="5594160"/>
              <a:ext cx="382768" cy="243450"/>
            </a:xfrm>
            <a:custGeom>
              <a:avLst/>
              <a:gdLst/>
              <a:ahLst/>
              <a:cxnLst/>
              <a:rect l="l" t="t" r="r" b="b"/>
              <a:pathLst>
                <a:path w="481329" h="255270">
                  <a:moveTo>
                    <a:pt x="481037" y="236804"/>
                  </a:moveTo>
                  <a:lnTo>
                    <a:pt x="479591" y="243975"/>
                  </a:lnTo>
                  <a:lnTo>
                    <a:pt x="475645" y="249832"/>
                  </a:lnTo>
                  <a:lnTo>
                    <a:pt x="469791" y="253783"/>
                  </a:lnTo>
                  <a:lnTo>
                    <a:pt x="462622" y="255231"/>
                  </a:lnTo>
                  <a:lnTo>
                    <a:pt x="18415" y="255231"/>
                  </a:lnTo>
                  <a:lnTo>
                    <a:pt x="11246" y="253783"/>
                  </a:lnTo>
                  <a:lnTo>
                    <a:pt x="5392" y="249832"/>
                  </a:lnTo>
                  <a:lnTo>
                    <a:pt x="1446" y="243975"/>
                  </a:lnTo>
                  <a:lnTo>
                    <a:pt x="0" y="236804"/>
                  </a:lnTo>
                  <a:lnTo>
                    <a:pt x="0" y="18427"/>
                  </a:lnTo>
                  <a:lnTo>
                    <a:pt x="1446" y="11246"/>
                  </a:lnTo>
                  <a:lnTo>
                    <a:pt x="5392" y="5389"/>
                  </a:lnTo>
                  <a:lnTo>
                    <a:pt x="11246" y="1445"/>
                  </a:lnTo>
                  <a:lnTo>
                    <a:pt x="18415" y="0"/>
                  </a:lnTo>
                  <a:lnTo>
                    <a:pt x="462622" y="0"/>
                  </a:lnTo>
                  <a:lnTo>
                    <a:pt x="469791" y="1445"/>
                  </a:lnTo>
                  <a:lnTo>
                    <a:pt x="475645" y="5389"/>
                  </a:lnTo>
                  <a:lnTo>
                    <a:pt x="479591" y="11246"/>
                  </a:lnTo>
                  <a:lnTo>
                    <a:pt x="481037" y="18427"/>
                  </a:lnTo>
                  <a:lnTo>
                    <a:pt x="481037" y="236804"/>
                  </a:lnTo>
                  <a:close/>
                </a:path>
              </a:pathLst>
            </a:custGeom>
            <a:ln w="25400">
              <a:solidFill>
                <a:srgbClr val="231F20"/>
              </a:solidFill>
            </a:ln>
          </p:spPr>
          <p:txBody>
            <a:bodyPr wrap="square" lIns="0" tIns="0" rIns="0" bIns="0" rtlCol="0"/>
            <a:lstStyle/>
            <a:p>
              <a:endParaRPr dirty="0">
                <a:latin typeface="Yu Gothic Medium" panose="020B0500000000000000" pitchFamily="34" charset="-128"/>
                <a:ea typeface="Yu Gothic Medium" panose="020B0500000000000000" pitchFamily="34" charset="-128"/>
              </a:endParaRPr>
            </a:p>
          </p:txBody>
        </p:sp>
        <p:pic>
          <p:nvPicPr>
            <p:cNvPr id="87" name="Graphic 86" descr="Dollar with solid fill">
              <a:extLst>
                <a:ext uri="{FF2B5EF4-FFF2-40B4-BE49-F238E27FC236}">
                  <a16:creationId xmlns:a16="http://schemas.microsoft.com/office/drawing/2014/main" id="{A889A8FC-03C1-AF07-3975-7BD80784BB8F}"/>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4913406" y="5641620"/>
              <a:ext cx="148530" cy="148530"/>
            </a:xfrm>
            <a:prstGeom prst="rect">
              <a:avLst/>
            </a:prstGeom>
          </p:spPr>
        </p:pic>
      </p:grpSp>
      <p:sp>
        <p:nvSpPr>
          <p:cNvPr id="89" name="TextBox 88">
            <a:extLst>
              <a:ext uri="{FF2B5EF4-FFF2-40B4-BE49-F238E27FC236}">
                <a16:creationId xmlns:a16="http://schemas.microsoft.com/office/drawing/2014/main" id="{6CFC971C-95A6-5F1F-2018-88B88226B524}"/>
              </a:ext>
            </a:extLst>
          </p:cNvPr>
          <p:cNvSpPr txBox="1"/>
          <p:nvPr userDrawn="1"/>
        </p:nvSpPr>
        <p:spPr>
          <a:xfrm>
            <a:off x="203804" y="267207"/>
            <a:ext cx="4067629"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ビジネスモデルキャンバス</a:t>
            </a:r>
            <a:endParaRPr lang="en-AU" sz="1600" b="1" dirty="0">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657319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Blank">
    <p:spTree>
      <p:nvGrpSpPr>
        <p:cNvPr id="1" name=""/>
        <p:cNvGrpSpPr/>
        <p:nvPr/>
      </p:nvGrpSpPr>
      <p:grpSpPr>
        <a:xfrm>
          <a:off x="0" y="0"/>
          <a:ext cx="0" cy="0"/>
          <a:chOff x="0" y="0"/>
          <a:chExt cx="0" cy="0"/>
        </a:xfrm>
      </p:grpSpPr>
      <p:graphicFrame>
        <p:nvGraphicFramePr>
          <p:cNvPr id="5" name="object 2">
            <a:extLst>
              <a:ext uri="{FF2B5EF4-FFF2-40B4-BE49-F238E27FC236}">
                <a16:creationId xmlns:a16="http://schemas.microsoft.com/office/drawing/2014/main" id="{1D5AF4AE-5D35-2E83-9FCC-925DA96F8469}"/>
              </a:ext>
            </a:extLst>
          </p:cNvPr>
          <p:cNvGraphicFramePr>
            <a:graphicFrameLocks noGrp="1"/>
          </p:cNvGraphicFramePr>
          <p:nvPr userDrawn="1">
            <p:extLst>
              <p:ext uri="{D42A27DB-BD31-4B8C-83A1-F6EECF244321}">
                <p14:modId xmlns:p14="http://schemas.microsoft.com/office/powerpoint/2010/main" val="814733544"/>
              </p:ext>
            </p:extLst>
          </p:nvPr>
        </p:nvGraphicFramePr>
        <p:xfrm>
          <a:off x="274218" y="604037"/>
          <a:ext cx="10082529" cy="6629056"/>
        </p:xfrm>
        <a:graphic>
          <a:graphicData uri="http://schemas.openxmlformats.org/drawingml/2006/table">
            <a:tbl>
              <a:tblPr firstRow="1" bandRow="1">
                <a:tableStyleId>{2D5ABB26-0587-4C30-8999-92F81FD0307C}</a:tableStyleId>
              </a:tblPr>
              <a:tblGrid>
                <a:gridCol w="2016125">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1007745">
                  <a:extLst>
                    <a:ext uri="{9D8B030D-6E8A-4147-A177-3AD203B41FA5}">
                      <a16:colId xmlns:a16="http://schemas.microsoft.com/office/drawing/2014/main" val="20002"/>
                    </a:ext>
                  </a:extLst>
                </a:gridCol>
                <a:gridCol w="1009014">
                  <a:extLst>
                    <a:ext uri="{9D8B030D-6E8A-4147-A177-3AD203B41FA5}">
                      <a16:colId xmlns:a16="http://schemas.microsoft.com/office/drawing/2014/main" val="20003"/>
                    </a:ext>
                  </a:extLst>
                </a:gridCol>
                <a:gridCol w="2016760">
                  <a:extLst>
                    <a:ext uri="{9D8B030D-6E8A-4147-A177-3AD203B41FA5}">
                      <a16:colId xmlns:a16="http://schemas.microsoft.com/office/drawing/2014/main" val="20004"/>
                    </a:ext>
                  </a:extLst>
                </a:gridCol>
                <a:gridCol w="2016760">
                  <a:extLst>
                    <a:ext uri="{9D8B030D-6E8A-4147-A177-3AD203B41FA5}">
                      <a16:colId xmlns:a16="http://schemas.microsoft.com/office/drawing/2014/main" val="20005"/>
                    </a:ext>
                  </a:extLst>
                </a:gridCol>
              </a:tblGrid>
              <a:tr h="2517310">
                <a:tc rowSpan="2">
                  <a:txBody>
                    <a:bodyPr/>
                    <a:lstStyle/>
                    <a:p>
                      <a:pPr>
                        <a:lnSpc>
                          <a:spcPct val="100000"/>
                        </a:lnSpc>
                      </a:pPr>
                      <a:endParaRPr sz="100" b="1"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nSpc>
                          <a:spcPct val="100000"/>
                        </a:lnSpc>
                      </a:pPr>
                      <a:endParaRPr sz="10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a:p>
                  </a:txBody>
                  <a:tcPr marL="0" marR="0" marT="0" marB="0"/>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53915">
                <a:tc vMerge="1">
                  <a:txBody>
                    <a:bodyPr/>
                    <a:lstStyle/>
                    <a:p>
                      <a:endParaRPr/>
                    </a:p>
                  </a:txBody>
                  <a:tcPr marL="0" marR="0" marT="0" marB="0">
                    <a:lnL w="762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a:p>
                  </a:txBody>
                  <a:tcPr marL="0" marR="0" marT="0" marB="0">
                    <a:lnL w="381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hMerge="1" vMerge="1">
                  <a:txBody>
                    <a:bodyPr/>
                    <a:lstStyle/>
                    <a:p>
                      <a:endParaRPr/>
                    </a:p>
                  </a:txBody>
                  <a:tcPr marL="0" marR="0" marT="0" marB="0"/>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a:p>
                  </a:txBody>
                  <a:tcPr marL="0" marR="0" marT="0" marB="0">
                    <a:lnL w="38100">
                      <a:solidFill>
                        <a:srgbClr val="231F20"/>
                      </a:solidFill>
                      <a:prstDash val="solid"/>
                    </a:lnL>
                    <a:lnR w="76200">
                      <a:solidFill>
                        <a:srgbClr val="231F20"/>
                      </a:solidFill>
                      <a:prstDash val="solid"/>
                    </a:lnR>
                    <a:lnT w="76200">
                      <a:solidFill>
                        <a:srgbClr val="231F20"/>
                      </a:solidFill>
                      <a:prstDash val="solid"/>
                    </a:lnT>
                    <a:lnB w="38100">
                      <a:solidFill>
                        <a:srgbClr val="231F20"/>
                      </a:solidFill>
                      <a:prstDash val="solid"/>
                    </a:lnB>
                  </a:tcPr>
                </a:tc>
                <a:extLst>
                  <a:ext uri="{0D108BD9-81ED-4DB2-BD59-A6C34878D82A}">
                    <a16:rowId xmlns:a16="http://schemas.microsoft.com/office/drawing/2014/main" val="10001"/>
                  </a:ext>
                </a:extLst>
              </a:tr>
              <a:tr h="1757831">
                <a:tc gridSpan="3">
                  <a:txBody>
                    <a:bodyPr/>
                    <a:lstStyle/>
                    <a:p>
                      <a:pPr>
                        <a:lnSpc>
                          <a:spcPct val="100000"/>
                        </a:lnSpc>
                      </a:pPr>
                      <a:endParaRPr sz="100"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68" name="TextBox 67">
            <a:extLst>
              <a:ext uri="{FF2B5EF4-FFF2-40B4-BE49-F238E27FC236}">
                <a16:creationId xmlns:a16="http://schemas.microsoft.com/office/drawing/2014/main" id="{98FBCE33-6E9F-7308-3E91-DE25BFB24AC4}"/>
              </a:ext>
            </a:extLst>
          </p:cNvPr>
          <p:cNvSpPr txBox="1"/>
          <p:nvPr userDrawn="1"/>
        </p:nvSpPr>
        <p:spPr>
          <a:xfrm>
            <a:off x="274218" y="216405"/>
            <a:ext cx="3700882" cy="307777"/>
          </a:xfrm>
          <a:prstGeom prst="rect">
            <a:avLst/>
          </a:prstGeom>
          <a:noFill/>
        </p:spPr>
        <p:txBody>
          <a:bodyPr wrap="square" rtlCol="0">
            <a:spAutoFit/>
          </a:bodyPr>
          <a:lstStyle/>
          <a:p>
            <a:endParaRPr lang="en-AU" sz="1400" dirty="0">
              <a:latin typeface="MS PGothic" panose="020B0600070205080204" pitchFamily="34" charset="-128"/>
              <a:ea typeface="MS PGothic" panose="020B0600070205080204" pitchFamily="34" charset="-128"/>
            </a:endParaRPr>
          </a:p>
        </p:txBody>
      </p:sp>
      <p:sp>
        <p:nvSpPr>
          <p:cNvPr id="61" name="TextBox 60">
            <a:extLst>
              <a:ext uri="{FF2B5EF4-FFF2-40B4-BE49-F238E27FC236}">
                <a16:creationId xmlns:a16="http://schemas.microsoft.com/office/drawing/2014/main" id="{3B4A8A2F-E56C-960E-85CB-B1D1348D1256}"/>
              </a:ext>
            </a:extLst>
          </p:cNvPr>
          <p:cNvSpPr txBox="1"/>
          <p:nvPr userDrawn="1"/>
        </p:nvSpPr>
        <p:spPr>
          <a:xfrm>
            <a:off x="2306317" y="682229"/>
            <a:ext cx="159258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ソリューション</a:t>
            </a:r>
            <a:endParaRPr lang="en-AU" sz="1600" b="1" dirty="0">
              <a:latin typeface="Yu Gothic Medium" panose="020B0500000000000000" pitchFamily="34" charset="-128"/>
              <a:ea typeface="Yu Gothic Medium" panose="020B0500000000000000" pitchFamily="34" charset="-128"/>
            </a:endParaRPr>
          </a:p>
        </p:txBody>
      </p:sp>
      <p:sp>
        <p:nvSpPr>
          <p:cNvPr id="63" name="TextBox 62">
            <a:extLst>
              <a:ext uri="{FF2B5EF4-FFF2-40B4-BE49-F238E27FC236}">
                <a16:creationId xmlns:a16="http://schemas.microsoft.com/office/drawing/2014/main" id="{3414E787-21F1-1538-EBE6-07B41B9D682E}"/>
              </a:ext>
            </a:extLst>
          </p:cNvPr>
          <p:cNvSpPr txBox="1"/>
          <p:nvPr userDrawn="1"/>
        </p:nvSpPr>
        <p:spPr>
          <a:xfrm>
            <a:off x="4305301" y="682229"/>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“独自の”価値提案</a:t>
            </a:r>
            <a:endParaRPr lang="en-AU" sz="1600" b="1" dirty="0">
              <a:latin typeface="Yu Gothic Medium" panose="020B0500000000000000" pitchFamily="34" charset="-128"/>
              <a:ea typeface="Yu Gothic Medium" panose="020B0500000000000000" pitchFamily="34" charset="-128"/>
            </a:endParaRPr>
          </a:p>
        </p:txBody>
      </p:sp>
      <p:sp>
        <p:nvSpPr>
          <p:cNvPr id="66" name="TextBox 65">
            <a:extLst>
              <a:ext uri="{FF2B5EF4-FFF2-40B4-BE49-F238E27FC236}">
                <a16:creationId xmlns:a16="http://schemas.microsoft.com/office/drawing/2014/main" id="{6C372CCA-E84E-C982-F292-54EA09178114}"/>
              </a:ext>
            </a:extLst>
          </p:cNvPr>
          <p:cNvSpPr txBox="1"/>
          <p:nvPr userDrawn="1"/>
        </p:nvSpPr>
        <p:spPr>
          <a:xfrm>
            <a:off x="6337300" y="682229"/>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競合優位性</a:t>
            </a:r>
            <a:endParaRPr lang="en-AU" sz="1600" b="1" dirty="0">
              <a:latin typeface="Yu Gothic Medium" panose="020B0500000000000000" pitchFamily="34" charset="-128"/>
              <a:ea typeface="Yu Gothic Medium" panose="020B0500000000000000" pitchFamily="34" charset="-128"/>
            </a:endParaRPr>
          </a:p>
        </p:txBody>
      </p:sp>
      <p:sp>
        <p:nvSpPr>
          <p:cNvPr id="67" name="TextBox 66">
            <a:extLst>
              <a:ext uri="{FF2B5EF4-FFF2-40B4-BE49-F238E27FC236}">
                <a16:creationId xmlns:a16="http://schemas.microsoft.com/office/drawing/2014/main" id="{2D1190F3-C6AA-1FDD-7F64-B606A0796381}"/>
              </a:ext>
            </a:extLst>
          </p:cNvPr>
          <p:cNvSpPr txBox="1"/>
          <p:nvPr userDrawn="1"/>
        </p:nvSpPr>
        <p:spPr>
          <a:xfrm>
            <a:off x="6354364" y="1020783"/>
            <a:ext cx="1943101"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簡単にコピーされたり持ち込まれたりはしない、排他性や防御性をもつ何か</a:t>
            </a:r>
            <a:endParaRPr lang="en-AU" altLang="ja-JP" sz="800" dirty="0">
              <a:latin typeface="Yu Gothic Medium" panose="020B0500000000000000" pitchFamily="34" charset="-128"/>
              <a:ea typeface="Yu Gothic Medium" panose="020B0500000000000000" pitchFamily="34" charset="-128"/>
            </a:endParaRPr>
          </a:p>
        </p:txBody>
      </p:sp>
      <p:sp>
        <p:nvSpPr>
          <p:cNvPr id="69" name="TextBox 68">
            <a:extLst>
              <a:ext uri="{FF2B5EF4-FFF2-40B4-BE49-F238E27FC236}">
                <a16:creationId xmlns:a16="http://schemas.microsoft.com/office/drawing/2014/main" id="{43EEB846-858D-6313-D3AF-A912376B1298}"/>
              </a:ext>
            </a:extLst>
          </p:cNvPr>
          <p:cNvSpPr txBox="1"/>
          <p:nvPr userDrawn="1"/>
        </p:nvSpPr>
        <p:spPr>
          <a:xfrm>
            <a:off x="4338533" y="1020783"/>
            <a:ext cx="1969770" cy="461665"/>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単純明快で、まだその価値に気づいていない訪問者を見込み顧客へと変えることができるもの</a:t>
            </a:r>
            <a:endParaRPr lang="en-AU" altLang="ja-JP" sz="800" dirty="0">
              <a:latin typeface="Yu Gothic Medium" panose="020B0500000000000000" pitchFamily="34" charset="-128"/>
              <a:ea typeface="Yu Gothic Medium" panose="020B0500000000000000" pitchFamily="34" charset="-128"/>
            </a:endParaRPr>
          </a:p>
        </p:txBody>
      </p:sp>
      <p:sp>
        <p:nvSpPr>
          <p:cNvPr id="70" name="TextBox 69">
            <a:extLst>
              <a:ext uri="{FF2B5EF4-FFF2-40B4-BE49-F238E27FC236}">
                <a16:creationId xmlns:a16="http://schemas.microsoft.com/office/drawing/2014/main" id="{787C1EDC-0A8E-9357-6C92-AA119E03AB09}"/>
              </a:ext>
            </a:extLst>
          </p:cNvPr>
          <p:cNvSpPr txBox="1"/>
          <p:nvPr userDrawn="1"/>
        </p:nvSpPr>
        <p:spPr>
          <a:xfrm>
            <a:off x="2298066" y="1020783"/>
            <a:ext cx="2015066"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それぞれの課題に対して取りうる解決策の概要</a:t>
            </a:r>
            <a:endParaRPr lang="en-AU" altLang="ja-JP" sz="800" dirty="0">
              <a:latin typeface="Yu Gothic Medium" panose="020B0500000000000000" pitchFamily="34" charset="-128"/>
              <a:ea typeface="Yu Gothic Medium" panose="020B0500000000000000" pitchFamily="34" charset="-128"/>
            </a:endParaRPr>
          </a:p>
        </p:txBody>
      </p:sp>
      <p:sp>
        <p:nvSpPr>
          <p:cNvPr id="71" name="TextBox 70">
            <a:extLst>
              <a:ext uri="{FF2B5EF4-FFF2-40B4-BE49-F238E27FC236}">
                <a16:creationId xmlns:a16="http://schemas.microsoft.com/office/drawing/2014/main" id="{DF6835B7-9C76-EFB2-AC0C-84E0A9824954}"/>
              </a:ext>
            </a:extLst>
          </p:cNvPr>
          <p:cNvSpPr txBox="1"/>
          <p:nvPr userDrawn="1"/>
        </p:nvSpPr>
        <p:spPr>
          <a:xfrm>
            <a:off x="4293638" y="3142194"/>
            <a:ext cx="2065496" cy="307777"/>
          </a:xfrm>
          <a:prstGeom prst="rect">
            <a:avLst/>
          </a:prstGeom>
          <a:noFill/>
        </p:spPr>
        <p:txBody>
          <a:bodyPr wrap="square" rtlCol="0">
            <a:spAutoFit/>
          </a:bodyPr>
          <a:lstStyle/>
          <a:p>
            <a:r>
              <a:rPr lang="ja-JP" altLang="en-US" sz="1400" b="1" spc="-150" dirty="0">
                <a:latin typeface="Yu Gothic Medium" panose="020B0500000000000000" pitchFamily="34" charset="-128"/>
                <a:ea typeface="Yu Gothic Medium" panose="020B0500000000000000" pitchFamily="34" charset="-128"/>
              </a:rPr>
              <a:t>ハイレベル・コンセプト</a:t>
            </a:r>
            <a:endParaRPr lang="en-AU" sz="1400" b="1" spc="-150" dirty="0">
              <a:latin typeface="Yu Gothic Medium" panose="020B0500000000000000" pitchFamily="34" charset="-128"/>
              <a:ea typeface="Yu Gothic Medium" panose="020B0500000000000000" pitchFamily="34" charset="-128"/>
            </a:endParaRPr>
          </a:p>
        </p:txBody>
      </p:sp>
      <p:sp>
        <p:nvSpPr>
          <p:cNvPr id="73" name="TextBox 72">
            <a:extLst>
              <a:ext uri="{FF2B5EF4-FFF2-40B4-BE49-F238E27FC236}">
                <a16:creationId xmlns:a16="http://schemas.microsoft.com/office/drawing/2014/main" id="{97AFDD6B-75CC-2CF9-C2D2-C438B4B9B527}"/>
              </a:ext>
            </a:extLst>
          </p:cNvPr>
          <p:cNvSpPr txBox="1"/>
          <p:nvPr userDrawn="1"/>
        </p:nvSpPr>
        <p:spPr>
          <a:xfrm>
            <a:off x="4338533" y="3456900"/>
            <a:ext cx="1969770"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あなたの提供価値 </a:t>
            </a:r>
            <a:r>
              <a:rPr lang="en-US" altLang="ja-JP" sz="800" dirty="0">
                <a:latin typeface="Yu Gothic Medium" panose="020B0500000000000000" pitchFamily="34" charset="-128"/>
                <a:ea typeface="Yu Gothic Medium" panose="020B0500000000000000" pitchFamily="34" charset="-128"/>
              </a:rPr>
              <a:t>X</a:t>
            </a:r>
            <a:r>
              <a:rPr lang="ja-JP" altLang="en-US" sz="800" dirty="0">
                <a:latin typeface="Yu Gothic Medium" panose="020B0500000000000000" pitchFamily="34" charset="-128"/>
                <a:ea typeface="Yu Gothic Medium" panose="020B0500000000000000" pitchFamily="34" charset="-128"/>
              </a:rPr>
              <a:t> を </a:t>
            </a:r>
            <a:r>
              <a:rPr lang="en-US" altLang="ja-JP" sz="800" dirty="0">
                <a:latin typeface="Yu Gothic Medium" panose="020B0500000000000000" pitchFamily="34" charset="-128"/>
                <a:ea typeface="Yu Gothic Medium" panose="020B0500000000000000" pitchFamily="34" charset="-128"/>
              </a:rPr>
              <a:t>Y</a:t>
            </a:r>
            <a:r>
              <a:rPr lang="ja-JP" altLang="en-US" sz="800" dirty="0">
                <a:latin typeface="Yu Gothic Medium" panose="020B0500000000000000" pitchFamily="34" charset="-128"/>
                <a:ea typeface="Yu Gothic Medium" panose="020B0500000000000000" pitchFamily="34" charset="-128"/>
              </a:rPr>
              <a:t> で例えると？</a:t>
            </a:r>
            <a:endParaRPr lang="en-AU" altLang="ja-JP" sz="800" dirty="0">
              <a:latin typeface="Yu Gothic Medium" panose="020B0500000000000000" pitchFamily="34" charset="-128"/>
              <a:ea typeface="Yu Gothic Medium" panose="020B0500000000000000" pitchFamily="34" charset="-128"/>
            </a:endParaRPr>
          </a:p>
          <a:p>
            <a:r>
              <a:rPr lang="en-US" altLang="ja-JP" sz="800" dirty="0">
                <a:latin typeface="Yu Gothic Medium" panose="020B0500000000000000" pitchFamily="34" charset="-128"/>
                <a:ea typeface="Yu Gothic Medium" panose="020B0500000000000000" pitchFamily="34" charset="-128"/>
              </a:rPr>
              <a:t>(</a:t>
            </a:r>
            <a:r>
              <a:rPr lang="ja-JP" altLang="en-US" sz="800" dirty="0">
                <a:latin typeface="Yu Gothic Medium" panose="020B0500000000000000" pitchFamily="34" charset="-128"/>
                <a:ea typeface="Yu Gothic Medium" panose="020B0500000000000000" pitchFamily="34" charset="-128"/>
              </a:rPr>
              <a:t>例：</a:t>
            </a:r>
            <a:r>
              <a:rPr lang="en-US" altLang="ja-JP" sz="800" dirty="0">
                <a:latin typeface="Yu Gothic Medium" panose="020B0500000000000000" pitchFamily="34" charset="-128"/>
                <a:ea typeface="Yu Gothic Medium" panose="020B0500000000000000" pitchFamily="34" charset="-128"/>
              </a:rPr>
              <a:t>YouTube</a:t>
            </a:r>
            <a:r>
              <a:rPr lang="ja-JP" altLang="en-US" sz="800" dirty="0">
                <a:latin typeface="Yu Gothic Medium" panose="020B0500000000000000" pitchFamily="34" charset="-128"/>
                <a:ea typeface="Yu Gothic Medium" panose="020B0500000000000000" pitchFamily="34" charset="-128"/>
              </a:rPr>
              <a:t> はビデオ向け</a:t>
            </a:r>
            <a:r>
              <a:rPr lang="en-AU" altLang="ja-JP" sz="800" dirty="0">
                <a:latin typeface="Yu Gothic Medium" panose="020B0500000000000000" pitchFamily="34" charset="-128"/>
                <a:ea typeface="Yu Gothic Medium" panose="020B0500000000000000" pitchFamily="34" charset="-128"/>
              </a:rPr>
              <a:t>Flickr</a:t>
            </a:r>
            <a:r>
              <a:rPr lang="en-US" altLang="ja-JP" sz="800" dirty="0">
                <a:latin typeface="Yu Gothic Medium" panose="020B0500000000000000" pitchFamily="34" charset="-128"/>
                <a:ea typeface="Yu Gothic Medium" panose="020B0500000000000000" pitchFamily="34" charset="-128"/>
              </a:rPr>
              <a:t>)</a:t>
            </a:r>
            <a:endParaRPr lang="en-AU" altLang="ja-JP" sz="800" dirty="0">
              <a:latin typeface="Yu Gothic Medium" panose="020B0500000000000000" pitchFamily="34" charset="-128"/>
              <a:ea typeface="Yu Gothic Medium" panose="020B0500000000000000" pitchFamily="34" charset="-128"/>
            </a:endParaRPr>
          </a:p>
        </p:txBody>
      </p:sp>
      <p:sp>
        <p:nvSpPr>
          <p:cNvPr id="74" name="TextBox 73">
            <a:extLst>
              <a:ext uri="{FF2B5EF4-FFF2-40B4-BE49-F238E27FC236}">
                <a16:creationId xmlns:a16="http://schemas.microsoft.com/office/drawing/2014/main" id="{0EF5EEA0-C5C3-3D68-A669-2C40F4462084}"/>
              </a:ext>
            </a:extLst>
          </p:cNvPr>
          <p:cNvSpPr txBox="1"/>
          <p:nvPr userDrawn="1"/>
        </p:nvSpPr>
        <p:spPr>
          <a:xfrm>
            <a:off x="2306317" y="3181352"/>
            <a:ext cx="159258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主要な指標</a:t>
            </a:r>
            <a:endParaRPr lang="en-AU" sz="1600" b="1" dirty="0">
              <a:latin typeface="Yu Gothic Medium" panose="020B0500000000000000" pitchFamily="34" charset="-128"/>
              <a:ea typeface="Yu Gothic Medium" panose="020B0500000000000000" pitchFamily="34" charset="-128"/>
            </a:endParaRPr>
          </a:p>
        </p:txBody>
      </p:sp>
      <p:sp>
        <p:nvSpPr>
          <p:cNvPr id="75" name="TextBox 74">
            <a:extLst>
              <a:ext uri="{FF2B5EF4-FFF2-40B4-BE49-F238E27FC236}">
                <a16:creationId xmlns:a16="http://schemas.microsoft.com/office/drawing/2014/main" id="{58A8F748-2997-2672-9EAA-465E9B63C9DE}"/>
              </a:ext>
            </a:extLst>
          </p:cNvPr>
          <p:cNvSpPr txBox="1"/>
          <p:nvPr userDrawn="1"/>
        </p:nvSpPr>
        <p:spPr>
          <a:xfrm>
            <a:off x="2323468" y="3519906"/>
            <a:ext cx="1969770"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いまあなたのビジネスがどんな状態か</a:t>
            </a:r>
            <a:endParaRPr lang="en-AU" altLang="ja-JP" sz="800" dirty="0">
              <a:latin typeface="Yu Gothic Medium" panose="020B0500000000000000" pitchFamily="34" charset="-128"/>
              <a:ea typeface="Yu Gothic Medium" panose="020B0500000000000000" pitchFamily="34" charset="-128"/>
            </a:endParaRPr>
          </a:p>
          <a:p>
            <a:r>
              <a:rPr lang="ja-JP" altLang="en-US" sz="800" dirty="0">
                <a:latin typeface="Yu Gothic Medium" panose="020B0500000000000000" pitchFamily="34" charset="-128"/>
                <a:ea typeface="Yu Gothic Medium" panose="020B0500000000000000" pitchFamily="34" charset="-128"/>
              </a:rPr>
              <a:t>理解できる定量的な指標を列挙</a:t>
            </a:r>
            <a:endParaRPr lang="en-AU" altLang="ja-JP" sz="800" dirty="0">
              <a:latin typeface="Yu Gothic Medium" panose="020B0500000000000000" pitchFamily="34" charset="-128"/>
              <a:ea typeface="Yu Gothic Medium" panose="020B0500000000000000" pitchFamily="34" charset="-128"/>
            </a:endParaRPr>
          </a:p>
        </p:txBody>
      </p:sp>
      <p:sp>
        <p:nvSpPr>
          <p:cNvPr id="76" name="TextBox 75">
            <a:extLst>
              <a:ext uri="{FF2B5EF4-FFF2-40B4-BE49-F238E27FC236}">
                <a16:creationId xmlns:a16="http://schemas.microsoft.com/office/drawing/2014/main" id="{742A8B64-BC73-D449-98F3-0DC44A49D7C8}"/>
              </a:ext>
            </a:extLst>
          </p:cNvPr>
          <p:cNvSpPr txBox="1"/>
          <p:nvPr userDrawn="1"/>
        </p:nvSpPr>
        <p:spPr>
          <a:xfrm>
            <a:off x="291260" y="682229"/>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（顧客の）課題</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7" name="TextBox 76">
            <a:extLst>
              <a:ext uri="{FF2B5EF4-FFF2-40B4-BE49-F238E27FC236}">
                <a16:creationId xmlns:a16="http://schemas.microsoft.com/office/drawing/2014/main" id="{6C38F5BD-FB93-5F0E-58B4-F787BDC9E9ED}"/>
              </a:ext>
            </a:extLst>
          </p:cNvPr>
          <p:cNvSpPr txBox="1"/>
          <p:nvPr userDrawn="1"/>
        </p:nvSpPr>
        <p:spPr>
          <a:xfrm>
            <a:off x="324492" y="1020783"/>
            <a:ext cx="1969770"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あなたの顧客の課題を</a:t>
            </a:r>
            <a:r>
              <a:rPr lang="en-US" altLang="ja-JP" sz="800" dirty="0">
                <a:latin typeface="Yu Gothic Medium" panose="020B0500000000000000" pitchFamily="34" charset="-128"/>
                <a:ea typeface="Yu Gothic Medium" panose="020B0500000000000000" pitchFamily="34" charset="-128"/>
              </a:rPr>
              <a:t>3</a:t>
            </a:r>
            <a:r>
              <a:rPr lang="ja-JP" altLang="en-US" sz="800" dirty="0">
                <a:latin typeface="Yu Gothic Medium" panose="020B0500000000000000" pitchFamily="34" charset="-128"/>
                <a:ea typeface="Yu Gothic Medium" panose="020B0500000000000000" pitchFamily="34" charset="-128"/>
              </a:rPr>
              <a:t>つ並べる</a:t>
            </a:r>
            <a:endParaRPr lang="en-AU" altLang="ja-JP" sz="800" dirty="0">
              <a:latin typeface="Yu Gothic Medium" panose="020B0500000000000000" pitchFamily="34" charset="-128"/>
              <a:ea typeface="Yu Gothic Medium" panose="020B0500000000000000" pitchFamily="34" charset="-128"/>
            </a:endParaRPr>
          </a:p>
        </p:txBody>
      </p:sp>
      <p:sp>
        <p:nvSpPr>
          <p:cNvPr id="78" name="TextBox 77">
            <a:extLst>
              <a:ext uri="{FF2B5EF4-FFF2-40B4-BE49-F238E27FC236}">
                <a16:creationId xmlns:a16="http://schemas.microsoft.com/office/drawing/2014/main" id="{BAC56F92-783A-A74A-4127-7BB9C354C7A3}"/>
              </a:ext>
            </a:extLst>
          </p:cNvPr>
          <p:cNvSpPr txBox="1"/>
          <p:nvPr userDrawn="1"/>
        </p:nvSpPr>
        <p:spPr>
          <a:xfrm>
            <a:off x="321933" y="3142194"/>
            <a:ext cx="1824698" cy="307777"/>
          </a:xfrm>
          <a:prstGeom prst="rect">
            <a:avLst/>
          </a:prstGeom>
          <a:noFill/>
        </p:spPr>
        <p:txBody>
          <a:bodyPr wrap="square" rtlCol="0">
            <a:spAutoFit/>
          </a:bodyPr>
          <a:lstStyle/>
          <a:p>
            <a:r>
              <a:rPr lang="ja-JP" altLang="en-US" sz="1400" b="1" dirty="0">
                <a:latin typeface="Yu Gothic Medium" panose="020B0500000000000000" pitchFamily="34" charset="-128"/>
                <a:ea typeface="Yu Gothic Medium" panose="020B0500000000000000" pitchFamily="34" charset="-128"/>
              </a:rPr>
              <a:t>既存の代替品</a:t>
            </a:r>
            <a:endParaRPr lang="en-AU" sz="1400" b="1" dirty="0">
              <a:latin typeface="Yu Gothic Medium" panose="020B0500000000000000" pitchFamily="34" charset="-128"/>
              <a:ea typeface="Yu Gothic Medium" panose="020B0500000000000000" pitchFamily="34" charset="-128"/>
            </a:endParaRPr>
          </a:p>
        </p:txBody>
      </p:sp>
      <p:sp>
        <p:nvSpPr>
          <p:cNvPr id="79" name="TextBox 78">
            <a:extLst>
              <a:ext uri="{FF2B5EF4-FFF2-40B4-BE49-F238E27FC236}">
                <a16:creationId xmlns:a16="http://schemas.microsoft.com/office/drawing/2014/main" id="{2D4F6C4B-FE9D-4282-F39B-5892B1AEA16D}"/>
              </a:ext>
            </a:extLst>
          </p:cNvPr>
          <p:cNvSpPr txBox="1"/>
          <p:nvPr userDrawn="1"/>
        </p:nvSpPr>
        <p:spPr>
          <a:xfrm>
            <a:off x="324492" y="3456900"/>
            <a:ext cx="1969770"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いま、上記の課題がどのように解決</a:t>
            </a:r>
            <a:endParaRPr lang="en-AU" altLang="ja-JP" sz="800" dirty="0">
              <a:latin typeface="Yu Gothic Medium" panose="020B0500000000000000" pitchFamily="34" charset="-128"/>
              <a:ea typeface="Yu Gothic Medium" panose="020B0500000000000000" pitchFamily="34" charset="-128"/>
            </a:endParaRPr>
          </a:p>
          <a:p>
            <a:r>
              <a:rPr lang="ja-JP" altLang="en-US" sz="800" dirty="0">
                <a:latin typeface="Yu Gothic Medium" panose="020B0500000000000000" pitchFamily="34" charset="-128"/>
                <a:ea typeface="Yu Gothic Medium" panose="020B0500000000000000" pitchFamily="34" charset="-128"/>
              </a:rPr>
              <a:t>されているのか</a:t>
            </a:r>
            <a:endParaRPr lang="en-AU" altLang="ja-JP" sz="800" dirty="0">
              <a:latin typeface="Yu Gothic Medium" panose="020B0500000000000000" pitchFamily="34" charset="-128"/>
              <a:ea typeface="Yu Gothic Medium" panose="020B0500000000000000" pitchFamily="34" charset="-128"/>
            </a:endParaRPr>
          </a:p>
        </p:txBody>
      </p:sp>
      <p:sp>
        <p:nvSpPr>
          <p:cNvPr id="94" name="TextBox 93">
            <a:extLst>
              <a:ext uri="{FF2B5EF4-FFF2-40B4-BE49-F238E27FC236}">
                <a16:creationId xmlns:a16="http://schemas.microsoft.com/office/drawing/2014/main" id="{651E41DD-F789-4AF4-C924-472E493F79C4}"/>
              </a:ext>
            </a:extLst>
          </p:cNvPr>
          <p:cNvSpPr txBox="1"/>
          <p:nvPr userDrawn="1"/>
        </p:nvSpPr>
        <p:spPr>
          <a:xfrm>
            <a:off x="6354364" y="3568557"/>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顧客にリーチするチャネルを列挙</a:t>
            </a:r>
            <a:endParaRPr lang="en-AU" altLang="ja-JP" sz="800" dirty="0">
              <a:latin typeface="Yu Gothic Medium" panose="020B0500000000000000" pitchFamily="34" charset="-128"/>
              <a:ea typeface="Yu Gothic Medium" panose="020B0500000000000000" pitchFamily="34" charset="-128"/>
            </a:endParaRPr>
          </a:p>
        </p:txBody>
      </p:sp>
      <p:sp>
        <p:nvSpPr>
          <p:cNvPr id="95" name="TextBox 94">
            <a:extLst>
              <a:ext uri="{FF2B5EF4-FFF2-40B4-BE49-F238E27FC236}">
                <a16:creationId xmlns:a16="http://schemas.microsoft.com/office/drawing/2014/main" id="{D955EB90-F912-310D-CD0B-F223CA69AE8C}"/>
              </a:ext>
            </a:extLst>
          </p:cNvPr>
          <p:cNvSpPr txBox="1"/>
          <p:nvPr userDrawn="1"/>
        </p:nvSpPr>
        <p:spPr>
          <a:xfrm>
            <a:off x="8363483" y="1046184"/>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ターゲット顧客とユーザーを列挙</a:t>
            </a:r>
            <a:endParaRPr lang="en-AU" altLang="ja-JP" sz="800" dirty="0">
              <a:latin typeface="Yu Gothic Medium" panose="020B0500000000000000" pitchFamily="34" charset="-128"/>
              <a:ea typeface="Yu Gothic Medium" panose="020B0500000000000000" pitchFamily="34" charset="-128"/>
            </a:endParaRPr>
          </a:p>
        </p:txBody>
      </p:sp>
      <p:sp>
        <p:nvSpPr>
          <p:cNvPr id="96" name="TextBox 95">
            <a:extLst>
              <a:ext uri="{FF2B5EF4-FFF2-40B4-BE49-F238E27FC236}">
                <a16:creationId xmlns:a16="http://schemas.microsoft.com/office/drawing/2014/main" id="{F3531FD1-22FD-02AD-07B9-76883EB974A3}"/>
              </a:ext>
            </a:extLst>
          </p:cNvPr>
          <p:cNvSpPr txBox="1"/>
          <p:nvPr userDrawn="1"/>
        </p:nvSpPr>
        <p:spPr>
          <a:xfrm>
            <a:off x="8360583" y="3142194"/>
            <a:ext cx="1824698" cy="307777"/>
          </a:xfrm>
          <a:prstGeom prst="rect">
            <a:avLst/>
          </a:prstGeom>
          <a:noFill/>
        </p:spPr>
        <p:txBody>
          <a:bodyPr wrap="square" rtlCol="0">
            <a:spAutoFit/>
          </a:bodyPr>
          <a:lstStyle/>
          <a:p>
            <a:r>
              <a:rPr lang="ja-JP" altLang="en-US" sz="1400" b="1" dirty="0">
                <a:latin typeface="Yu Gothic Medium" panose="020B0500000000000000" pitchFamily="34" charset="-128"/>
                <a:ea typeface="Yu Gothic Medium" panose="020B0500000000000000" pitchFamily="34" charset="-128"/>
              </a:rPr>
              <a:t>アーリーアダプター</a:t>
            </a:r>
            <a:endParaRPr lang="en-AU" sz="1400" b="1" dirty="0">
              <a:latin typeface="Yu Gothic Medium" panose="020B0500000000000000" pitchFamily="34" charset="-128"/>
              <a:ea typeface="Yu Gothic Medium" panose="020B0500000000000000" pitchFamily="34" charset="-128"/>
            </a:endParaRPr>
          </a:p>
        </p:txBody>
      </p:sp>
      <p:sp>
        <p:nvSpPr>
          <p:cNvPr id="97" name="TextBox 96">
            <a:extLst>
              <a:ext uri="{FF2B5EF4-FFF2-40B4-BE49-F238E27FC236}">
                <a16:creationId xmlns:a16="http://schemas.microsoft.com/office/drawing/2014/main" id="{DE63742F-9D40-A3BA-41C1-B9F150B2A1A6}"/>
              </a:ext>
            </a:extLst>
          </p:cNvPr>
          <p:cNvSpPr txBox="1"/>
          <p:nvPr userDrawn="1"/>
        </p:nvSpPr>
        <p:spPr>
          <a:xfrm>
            <a:off x="8388543" y="3456900"/>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理想的な顧客の特徴を列挙</a:t>
            </a:r>
            <a:endParaRPr lang="en-AU" altLang="ja-JP" sz="800" dirty="0">
              <a:latin typeface="Yu Gothic Medium" panose="020B0500000000000000" pitchFamily="34" charset="-128"/>
              <a:ea typeface="Yu Gothic Medium" panose="020B0500000000000000" pitchFamily="34" charset="-128"/>
            </a:endParaRPr>
          </a:p>
        </p:txBody>
      </p:sp>
      <p:sp>
        <p:nvSpPr>
          <p:cNvPr id="114" name="object 8">
            <a:extLst>
              <a:ext uri="{FF2B5EF4-FFF2-40B4-BE49-F238E27FC236}">
                <a16:creationId xmlns:a16="http://schemas.microsoft.com/office/drawing/2014/main" id="{BA3ED061-9986-84EE-1C12-D2CB56BA2666}"/>
              </a:ext>
            </a:extLst>
          </p:cNvPr>
          <p:cNvSpPr/>
          <p:nvPr userDrawn="1"/>
        </p:nvSpPr>
        <p:spPr>
          <a:xfrm>
            <a:off x="546112" y="5738469"/>
            <a:ext cx="24130" cy="11430"/>
          </a:xfrm>
          <a:custGeom>
            <a:avLst/>
            <a:gdLst/>
            <a:ahLst/>
            <a:cxnLst/>
            <a:rect l="l" t="t" r="r" b="b"/>
            <a:pathLst>
              <a:path w="24129" h="11429">
                <a:moveTo>
                  <a:pt x="23533" y="6350"/>
                </a:moveTo>
                <a:lnTo>
                  <a:pt x="23037" y="6350"/>
                </a:lnTo>
                <a:lnTo>
                  <a:pt x="23037" y="1270"/>
                </a:lnTo>
                <a:lnTo>
                  <a:pt x="22948" y="0"/>
                </a:lnTo>
                <a:lnTo>
                  <a:pt x="0" y="0"/>
                </a:lnTo>
                <a:lnTo>
                  <a:pt x="0" y="1270"/>
                </a:lnTo>
                <a:lnTo>
                  <a:pt x="0" y="6350"/>
                </a:lnTo>
                <a:lnTo>
                  <a:pt x="0" y="11430"/>
                </a:lnTo>
                <a:lnTo>
                  <a:pt x="23533" y="11430"/>
                </a:lnTo>
                <a:lnTo>
                  <a:pt x="23533" y="6350"/>
                </a:lnTo>
                <a:close/>
              </a:path>
            </a:pathLst>
          </a:custGeom>
          <a:solidFill>
            <a:srgbClr val="231F20"/>
          </a:solidFill>
        </p:spPr>
        <p:txBody>
          <a:bodyPr wrap="square" lIns="0" tIns="0" rIns="0" bIns="0" rtlCol="0"/>
          <a:lstStyle/>
          <a:p>
            <a:endParaRPr/>
          </a:p>
        </p:txBody>
      </p:sp>
      <p:sp>
        <p:nvSpPr>
          <p:cNvPr id="125" name="TextBox 124">
            <a:extLst>
              <a:ext uri="{FF2B5EF4-FFF2-40B4-BE49-F238E27FC236}">
                <a16:creationId xmlns:a16="http://schemas.microsoft.com/office/drawing/2014/main" id="{442DB6FE-0C82-5071-18B1-6FFFE4919041}"/>
              </a:ext>
            </a:extLst>
          </p:cNvPr>
          <p:cNvSpPr txBox="1"/>
          <p:nvPr userDrawn="1"/>
        </p:nvSpPr>
        <p:spPr>
          <a:xfrm>
            <a:off x="6534136" y="5591590"/>
            <a:ext cx="1327164"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収益源を列挙</a:t>
            </a:r>
            <a:endParaRPr lang="en-AU" altLang="ja-JP" sz="800" dirty="0">
              <a:latin typeface="Yu Gothic Medium" panose="020B0500000000000000" pitchFamily="34" charset="-128"/>
              <a:ea typeface="Yu Gothic Medium" panose="020B0500000000000000" pitchFamily="34" charset="-128"/>
            </a:endParaRPr>
          </a:p>
        </p:txBody>
      </p:sp>
      <p:sp>
        <p:nvSpPr>
          <p:cNvPr id="126" name="TextBox 125">
            <a:extLst>
              <a:ext uri="{FF2B5EF4-FFF2-40B4-BE49-F238E27FC236}">
                <a16:creationId xmlns:a16="http://schemas.microsoft.com/office/drawing/2014/main" id="{DF6635E6-5D8D-1E2B-06E5-CCD60C1A1486}"/>
              </a:ext>
            </a:extLst>
          </p:cNvPr>
          <p:cNvSpPr txBox="1"/>
          <p:nvPr userDrawn="1"/>
        </p:nvSpPr>
        <p:spPr>
          <a:xfrm>
            <a:off x="1535370" y="5583123"/>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固定費と変動費を列挙</a:t>
            </a:r>
            <a:endParaRPr lang="en-AU" altLang="ja-JP" sz="800" dirty="0">
              <a:latin typeface="Yu Gothic Medium" panose="020B0500000000000000" pitchFamily="34" charset="-128"/>
              <a:ea typeface="Yu Gothic Medium" panose="020B0500000000000000" pitchFamily="34" charset="-128"/>
            </a:endParaRPr>
          </a:p>
        </p:txBody>
      </p:sp>
      <p:sp>
        <p:nvSpPr>
          <p:cNvPr id="135" name="TextBox 134">
            <a:extLst>
              <a:ext uri="{FF2B5EF4-FFF2-40B4-BE49-F238E27FC236}">
                <a16:creationId xmlns:a16="http://schemas.microsoft.com/office/drawing/2014/main" id="{D2DF72C1-FEC4-B5EC-19CB-80066EFF789F}"/>
              </a:ext>
            </a:extLst>
          </p:cNvPr>
          <p:cNvSpPr txBox="1"/>
          <p:nvPr userDrawn="1"/>
        </p:nvSpPr>
        <p:spPr>
          <a:xfrm>
            <a:off x="5369990" y="5531738"/>
            <a:ext cx="159258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収益の流れ</a:t>
            </a:r>
            <a:endParaRPr lang="en-AU" sz="1600" b="1" dirty="0">
              <a:latin typeface="Yu Gothic Medium" panose="020B0500000000000000" pitchFamily="34" charset="-128"/>
              <a:ea typeface="Yu Gothic Medium" panose="020B0500000000000000" pitchFamily="34" charset="-128"/>
            </a:endParaRPr>
          </a:p>
        </p:txBody>
      </p:sp>
      <p:sp>
        <p:nvSpPr>
          <p:cNvPr id="136" name="TextBox 135">
            <a:extLst>
              <a:ext uri="{FF2B5EF4-FFF2-40B4-BE49-F238E27FC236}">
                <a16:creationId xmlns:a16="http://schemas.microsoft.com/office/drawing/2014/main" id="{20EBAECD-2D99-F2A7-5FE3-599524973D79}"/>
              </a:ext>
            </a:extLst>
          </p:cNvPr>
          <p:cNvSpPr txBox="1"/>
          <p:nvPr userDrawn="1"/>
        </p:nvSpPr>
        <p:spPr>
          <a:xfrm>
            <a:off x="321933" y="5521568"/>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コスト構造</a:t>
            </a:r>
            <a:endParaRPr lang="en-AU" sz="1600" b="1" dirty="0">
              <a:latin typeface="Yu Gothic Medium" panose="020B0500000000000000" pitchFamily="34" charset="-128"/>
              <a:ea typeface="Yu Gothic Medium" panose="020B0500000000000000" pitchFamily="34" charset="-128"/>
            </a:endParaRPr>
          </a:p>
        </p:txBody>
      </p:sp>
      <p:sp>
        <p:nvSpPr>
          <p:cNvPr id="137" name="TextBox 136">
            <a:extLst>
              <a:ext uri="{FF2B5EF4-FFF2-40B4-BE49-F238E27FC236}">
                <a16:creationId xmlns:a16="http://schemas.microsoft.com/office/drawing/2014/main" id="{2B00349E-EE77-7692-1584-D60E295496E4}"/>
              </a:ext>
            </a:extLst>
          </p:cNvPr>
          <p:cNvSpPr txBox="1"/>
          <p:nvPr userDrawn="1"/>
        </p:nvSpPr>
        <p:spPr>
          <a:xfrm>
            <a:off x="5465364" y="343675"/>
            <a:ext cx="1824698" cy="215444"/>
          </a:xfrm>
          <a:prstGeom prst="rect">
            <a:avLst/>
          </a:prstGeom>
          <a:noFill/>
        </p:spPr>
        <p:txBody>
          <a:bodyPr wrap="square" rtlCol="0">
            <a:spAutoFit/>
          </a:bodyPr>
          <a:lstStyle/>
          <a:p>
            <a:r>
              <a:rPr lang="ja-JP" altLang="en-US" sz="800" b="1" dirty="0">
                <a:latin typeface="Yu Gothic Medium" panose="020B0500000000000000" pitchFamily="34" charset="-128"/>
                <a:ea typeface="Yu Gothic Medium" panose="020B0500000000000000" pitchFamily="34" charset="-128"/>
              </a:rPr>
              <a:t>テーマ ：</a:t>
            </a:r>
            <a:endParaRPr lang="en-AU" sz="800" b="1" dirty="0">
              <a:latin typeface="Yu Gothic Medium" panose="020B0500000000000000" pitchFamily="34" charset="-128"/>
              <a:ea typeface="Yu Gothic Medium" panose="020B0500000000000000" pitchFamily="34" charset="-128"/>
            </a:endParaRPr>
          </a:p>
        </p:txBody>
      </p:sp>
      <p:pic>
        <p:nvPicPr>
          <p:cNvPr id="144" name="object 39">
            <a:extLst>
              <a:ext uri="{FF2B5EF4-FFF2-40B4-BE49-F238E27FC236}">
                <a16:creationId xmlns:a16="http://schemas.microsoft.com/office/drawing/2014/main" id="{CE94C4C4-E652-AFB6-C2EE-2140C2C5487C}"/>
              </a:ext>
            </a:extLst>
          </p:cNvPr>
          <p:cNvPicPr/>
          <p:nvPr userDrawn="1"/>
        </p:nvPicPr>
        <p:blipFill>
          <a:blip r:embed="rId2" cstate="print"/>
          <a:srcRect l="69125" b="36382"/>
          <a:stretch/>
        </p:blipFill>
        <p:spPr>
          <a:xfrm>
            <a:off x="7815580" y="3198086"/>
            <a:ext cx="467942" cy="314111"/>
          </a:xfrm>
          <a:prstGeom prst="rect">
            <a:avLst/>
          </a:prstGeom>
        </p:spPr>
      </p:pic>
      <p:sp>
        <p:nvSpPr>
          <p:cNvPr id="145" name="TextBox 144">
            <a:extLst>
              <a:ext uri="{FF2B5EF4-FFF2-40B4-BE49-F238E27FC236}">
                <a16:creationId xmlns:a16="http://schemas.microsoft.com/office/drawing/2014/main" id="{CAB8A005-32B9-5BA0-ECFB-4C74F7771EBF}"/>
              </a:ext>
            </a:extLst>
          </p:cNvPr>
          <p:cNvSpPr txBox="1"/>
          <p:nvPr userDrawn="1"/>
        </p:nvSpPr>
        <p:spPr>
          <a:xfrm>
            <a:off x="6336209" y="3163608"/>
            <a:ext cx="1220291"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チャネル</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grpSp>
        <p:nvGrpSpPr>
          <p:cNvPr id="146" name="object 40">
            <a:extLst>
              <a:ext uri="{FF2B5EF4-FFF2-40B4-BE49-F238E27FC236}">
                <a16:creationId xmlns:a16="http://schemas.microsoft.com/office/drawing/2014/main" id="{AAF5C477-35EE-EC0F-B348-2384A1A4EEC9}"/>
              </a:ext>
            </a:extLst>
          </p:cNvPr>
          <p:cNvGrpSpPr/>
          <p:nvPr userDrawn="1"/>
        </p:nvGrpSpPr>
        <p:grpSpPr>
          <a:xfrm>
            <a:off x="9897332" y="690882"/>
            <a:ext cx="374806" cy="351378"/>
            <a:chOff x="9864468" y="721362"/>
            <a:chExt cx="407670" cy="363220"/>
          </a:xfrm>
        </p:grpSpPr>
        <p:sp>
          <p:nvSpPr>
            <p:cNvPr id="147" name="object 41">
              <a:extLst>
                <a:ext uri="{FF2B5EF4-FFF2-40B4-BE49-F238E27FC236}">
                  <a16:creationId xmlns:a16="http://schemas.microsoft.com/office/drawing/2014/main" id="{03439C1D-5AA1-88CB-73A4-2AEF9B813B75}"/>
                </a:ext>
              </a:extLst>
            </p:cNvPr>
            <p:cNvSpPr/>
            <p:nvPr/>
          </p:nvSpPr>
          <p:spPr>
            <a:xfrm>
              <a:off x="9877168" y="734062"/>
              <a:ext cx="382270" cy="337820"/>
            </a:xfrm>
            <a:custGeom>
              <a:avLst/>
              <a:gdLst/>
              <a:ahLst/>
              <a:cxnLst/>
              <a:rect l="l" t="t" r="r" b="b"/>
              <a:pathLst>
                <a:path w="382270" h="337819">
                  <a:moveTo>
                    <a:pt x="46456" y="200329"/>
                  </a:moveTo>
                  <a:lnTo>
                    <a:pt x="60457" y="242744"/>
                  </a:lnTo>
                  <a:lnTo>
                    <a:pt x="84178" y="278934"/>
                  </a:lnTo>
                  <a:lnTo>
                    <a:pt x="115843" y="307625"/>
                  </a:lnTo>
                  <a:lnTo>
                    <a:pt x="153670" y="327544"/>
                  </a:lnTo>
                  <a:lnTo>
                    <a:pt x="195883" y="337420"/>
                  </a:lnTo>
                  <a:lnTo>
                    <a:pt x="240703" y="335978"/>
                  </a:lnTo>
                  <a:lnTo>
                    <a:pt x="284189" y="322653"/>
                  </a:lnTo>
                  <a:lnTo>
                    <a:pt x="321366" y="299183"/>
                  </a:lnTo>
                  <a:lnTo>
                    <a:pt x="350904" y="267428"/>
                  </a:lnTo>
                  <a:lnTo>
                    <a:pt x="371468" y="229245"/>
                  </a:lnTo>
                  <a:lnTo>
                    <a:pt x="381728" y="186494"/>
                  </a:lnTo>
                  <a:lnTo>
                    <a:pt x="380352" y="141033"/>
                  </a:lnTo>
                  <a:lnTo>
                    <a:pt x="367027" y="97547"/>
                  </a:lnTo>
                  <a:lnTo>
                    <a:pt x="343558" y="60368"/>
                  </a:lnTo>
                  <a:lnTo>
                    <a:pt x="311802" y="30830"/>
                  </a:lnTo>
                  <a:lnTo>
                    <a:pt x="273619" y="10263"/>
                  </a:lnTo>
                  <a:lnTo>
                    <a:pt x="230868" y="0"/>
                  </a:lnTo>
                  <a:lnTo>
                    <a:pt x="185407" y="1371"/>
                  </a:lnTo>
                  <a:lnTo>
                    <a:pt x="127134" y="22427"/>
                  </a:lnTo>
                  <a:lnTo>
                    <a:pt x="81749" y="61353"/>
                  </a:lnTo>
                  <a:lnTo>
                    <a:pt x="1689" y="171030"/>
                  </a:lnTo>
                  <a:lnTo>
                    <a:pt x="0" y="173138"/>
                  </a:lnTo>
                  <a:lnTo>
                    <a:pt x="850" y="175958"/>
                  </a:lnTo>
                  <a:lnTo>
                    <a:pt x="1651" y="178637"/>
                  </a:lnTo>
                  <a:lnTo>
                    <a:pt x="3810" y="179552"/>
                  </a:lnTo>
                  <a:lnTo>
                    <a:pt x="45745" y="196329"/>
                  </a:lnTo>
                  <a:lnTo>
                    <a:pt x="46456" y="200329"/>
                  </a:lnTo>
                  <a:close/>
                </a:path>
              </a:pathLst>
            </a:custGeom>
            <a:ln w="25399">
              <a:solidFill>
                <a:srgbClr val="231F20"/>
              </a:solidFill>
            </a:ln>
          </p:spPr>
          <p:txBody>
            <a:bodyPr wrap="square" lIns="0" tIns="0" rIns="0" bIns="0" rtlCol="0"/>
            <a:lstStyle/>
            <a:p>
              <a:endParaRPr/>
            </a:p>
          </p:txBody>
        </p:sp>
        <p:sp>
          <p:nvSpPr>
            <p:cNvPr id="148" name="object 42">
              <a:extLst>
                <a:ext uri="{FF2B5EF4-FFF2-40B4-BE49-F238E27FC236}">
                  <a16:creationId xmlns:a16="http://schemas.microsoft.com/office/drawing/2014/main" id="{4A850CC0-8AA6-E2F6-BC0C-FCC06E2A2AC8}"/>
                </a:ext>
              </a:extLst>
            </p:cNvPr>
            <p:cNvSpPr/>
            <p:nvPr/>
          </p:nvSpPr>
          <p:spPr>
            <a:xfrm>
              <a:off x="10018862" y="854397"/>
              <a:ext cx="40640" cy="40640"/>
            </a:xfrm>
            <a:custGeom>
              <a:avLst/>
              <a:gdLst/>
              <a:ahLst/>
              <a:cxnLst/>
              <a:rect l="l" t="t" r="r" b="b"/>
              <a:pathLst>
                <a:path w="40640" h="40640">
                  <a:moveTo>
                    <a:pt x="20078" y="0"/>
                  </a:moveTo>
                  <a:lnTo>
                    <a:pt x="12264" y="1580"/>
                  </a:lnTo>
                  <a:lnTo>
                    <a:pt x="5881" y="5888"/>
                  </a:lnTo>
                  <a:lnTo>
                    <a:pt x="1578" y="12274"/>
                  </a:lnTo>
                  <a:lnTo>
                    <a:pt x="0" y="20091"/>
                  </a:lnTo>
                  <a:lnTo>
                    <a:pt x="1578" y="27906"/>
                  </a:lnTo>
                  <a:lnTo>
                    <a:pt x="5881" y="34288"/>
                  </a:lnTo>
                  <a:lnTo>
                    <a:pt x="12264" y="38591"/>
                  </a:lnTo>
                  <a:lnTo>
                    <a:pt x="20078" y="40170"/>
                  </a:lnTo>
                  <a:lnTo>
                    <a:pt x="27898" y="38591"/>
                  </a:lnTo>
                  <a:lnTo>
                    <a:pt x="34280" y="34288"/>
                  </a:lnTo>
                  <a:lnTo>
                    <a:pt x="38581" y="27906"/>
                  </a:lnTo>
                  <a:lnTo>
                    <a:pt x="40157" y="20091"/>
                  </a:lnTo>
                  <a:lnTo>
                    <a:pt x="38581" y="12274"/>
                  </a:lnTo>
                  <a:lnTo>
                    <a:pt x="34280" y="5888"/>
                  </a:lnTo>
                  <a:lnTo>
                    <a:pt x="27898" y="1580"/>
                  </a:lnTo>
                  <a:lnTo>
                    <a:pt x="20078" y="0"/>
                  </a:lnTo>
                  <a:close/>
                </a:path>
              </a:pathLst>
            </a:custGeom>
            <a:solidFill>
              <a:srgbClr val="231F20"/>
            </a:solidFill>
          </p:spPr>
          <p:txBody>
            <a:bodyPr wrap="square" lIns="0" tIns="0" rIns="0" bIns="0" rtlCol="0"/>
            <a:lstStyle/>
            <a:p>
              <a:endParaRPr/>
            </a:p>
          </p:txBody>
        </p:sp>
        <p:sp>
          <p:nvSpPr>
            <p:cNvPr id="149" name="object 43">
              <a:extLst>
                <a:ext uri="{FF2B5EF4-FFF2-40B4-BE49-F238E27FC236}">
                  <a16:creationId xmlns:a16="http://schemas.microsoft.com/office/drawing/2014/main" id="{3B0A40F1-0E6D-803B-8473-D5F2BFB88CC2}"/>
                </a:ext>
              </a:extLst>
            </p:cNvPr>
            <p:cNvSpPr/>
            <p:nvPr/>
          </p:nvSpPr>
          <p:spPr>
            <a:xfrm>
              <a:off x="9936436" y="974303"/>
              <a:ext cx="113030" cy="19685"/>
            </a:xfrm>
            <a:custGeom>
              <a:avLst/>
              <a:gdLst/>
              <a:ahLst/>
              <a:cxnLst/>
              <a:rect l="l" t="t" r="r" b="b"/>
              <a:pathLst>
                <a:path w="113029" h="19684">
                  <a:moveTo>
                    <a:pt x="0" y="0"/>
                  </a:moveTo>
                  <a:lnTo>
                    <a:pt x="9417" y="11321"/>
                  </a:lnTo>
                  <a:lnTo>
                    <a:pt x="17049" y="17135"/>
                  </a:lnTo>
                  <a:lnTo>
                    <a:pt x="26939" y="19277"/>
                  </a:lnTo>
                  <a:lnTo>
                    <a:pt x="43129" y="19583"/>
                  </a:lnTo>
                  <a:lnTo>
                    <a:pt x="69946" y="16523"/>
                  </a:lnTo>
                  <a:lnTo>
                    <a:pt x="92057" y="9791"/>
                  </a:lnTo>
                  <a:lnTo>
                    <a:pt x="107074" y="3059"/>
                  </a:lnTo>
                  <a:lnTo>
                    <a:pt x="112610" y="0"/>
                  </a:lnTo>
                </a:path>
              </a:pathLst>
            </a:custGeom>
            <a:ln w="25400">
              <a:solidFill>
                <a:srgbClr val="231F20"/>
              </a:solidFill>
            </a:ln>
          </p:spPr>
          <p:txBody>
            <a:bodyPr wrap="square" lIns="0" tIns="0" rIns="0" bIns="0" rtlCol="0"/>
            <a:lstStyle/>
            <a:p>
              <a:endParaRPr/>
            </a:p>
          </p:txBody>
        </p:sp>
      </p:grpSp>
      <p:sp>
        <p:nvSpPr>
          <p:cNvPr id="150" name="TextBox 149">
            <a:extLst>
              <a:ext uri="{FF2B5EF4-FFF2-40B4-BE49-F238E27FC236}">
                <a16:creationId xmlns:a16="http://schemas.microsoft.com/office/drawing/2014/main" id="{6C2A14E0-43AE-E847-8FB4-087DE4C2F219}"/>
              </a:ext>
            </a:extLst>
          </p:cNvPr>
          <p:cNvSpPr txBox="1"/>
          <p:nvPr userDrawn="1"/>
        </p:nvSpPr>
        <p:spPr>
          <a:xfrm>
            <a:off x="8343808" y="686552"/>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顧客セグメント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grpSp>
        <p:nvGrpSpPr>
          <p:cNvPr id="151" name="Group 150">
            <a:extLst>
              <a:ext uri="{FF2B5EF4-FFF2-40B4-BE49-F238E27FC236}">
                <a16:creationId xmlns:a16="http://schemas.microsoft.com/office/drawing/2014/main" id="{EE8271E8-EB49-8AA8-2F22-5401C2E6CA24}"/>
              </a:ext>
            </a:extLst>
          </p:cNvPr>
          <p:cNvGrpSpPr/>
          <p:nvPr userDrawn="1"/>
        </p:nvGrpSpPr>
        <p:grpSpPr>
          <a:xfrm>
            <a:off x="9892523" y="5555540"/>
            <a:ext cx="334587" cy="378143"/>
            <a:chOff x="9860690" y="5616323"/>
            <a:chExt cx="382905" cy="445091"/>
          </a:xfrm>
        </p:grpSpPr>
        <p:pic>
          <p:nvPicPr>
            <p:cNvPr id="152" name="object 47">
              <a:extLst>
                <a:ext uri="{FF2B5EF4-FFF2-40B4-BE49-F238E27FC236}">
                  <a16:creationId xmlns:a16="http://schemas.microsoft.com/office/drawing/2014/main" id="{72168DB5-B9F6-4B00-E0D5-678EDA2D8050}"/>
                </a:ext>
              </a:extLst>
            </p:cNvPr>
            <p:cNvPicPr/>
            <p:nvPr userDrawn="1"/>
          </p:nvPicPr>
          <p:blipFill>
            <a:blip r:embed="rId3" cstate="print"/>
            <a:stretch>
              <a:fillRect/>
            </a:stretch>
          </p:blipFill>
          <p:spPr>
            <a:xfrm>
              <a:off x="9927794" y="5616323"/>
              <a:ext cx="248615" cy="149057"/>
            </a:xfrm>
            <a:prstGeom prst="rect">
              <a:avLst/>
            </a:prstGeom>
          </p:spPr>
        </p:pic>
        <p:grpSp>
          <p:nvGrpSpPr>
            <p:cNvPr id="153" name="object 48">
              <a:extLst>
                <a:ext uri="{FF2B5EF4-FFF2-40B4-BE49-F238E27FC236}">
                  <a16:creationId xmlns:a16="http://schemas.microsoft.com/office/drawing/2014/main" id="{4B5865BD-C931-636D-5556-BF78740E8621}"/>
                </a:ext>
              </a:extLst>
            </p:cNvPr>
            <p:cNvGrpSpPr/>
            <p:nvPr userDrawn="1"/>
          </p:nvGrpSpPr>
          <p:grpSpPr>
            <a:xfrm>
              <a:off x="9860690" y="5722959"/>
              <a:ext cx="382905" cy="338455"/>
              <a:chOff x="9860690" y="5722959"/>
              <a:chExt cx="382905" cy="338455"/>
            </a:xfrm>
          </p:grpSpPr>
          <p:sp>
            <p:nvSpPr>
              <p:cNvPr id="154" name="object 49">
                <a:extLst>
                  <a:ext uri="{FF2B5EF4-FFF2-40B4-BE49-F238E27FC236}">
                    <a16:creationId xmlns:a16="http://schemas.microsoft.com/office/drawing/2014/main" id="{C7C6EB4F-E7B3-1995-75F8-2762DF5A79F1}"/>
                  </a:ext>
                </a:extLst>
              </p:cNvPr>
              <p:cNvSpPr/>
              <p:nvPr/>
            </p:nvSpPr>
            <p:spPr>
              <a:xfrm>
                <a:off x="9873390" y="5913680"/>
                <a:ext cx="357505" cy="135255"/>
              </a:xfrm>
              <a:custGeom>
                <a:avLst/>
                <a:gdLst/>
                <a:ahLst/>
                <a:cxnLst/>
                <a:rect l="l" t="t" r="r" b="b"/>
                <a:pathLst>
                  <a:path w="357504" h="135254">
                    <a:moveTo>
                      <a:pt x="357441" y="119291"/>
                    </a:moveTo>
                    <a:lnTo>
                      <a:pt x="357441" y="127850"/>
                    </a:lnTo>
                    <a:lnTo>
                      <a:pt x="350494" y="134797"/>
                    </a:lnTo>
                    <a:lnTo>
                      <a:pt x="341922" y="134797"/>
                    </a:lnTo>
                    <a:lnTo>
                      <a:pt x="15519" y="134797"/>
                    </a:lnTo>
                    <a:lnTo>
                      <a:pt x="6946" y="134797"/>
                    </a:lnTo>
                    <a:lnTo>
                      <a:pt x="0" y="127850"/>
                    </a:lnTo>
                    <a:lnTo>
                      <a:pt x="0" y="119291"/>
                    </a:lnTo>
                    <a:lnTo>
                      <a:pt x="0" y="15557"/>
                    </a:lnTo>
                    <a:lnTo>
                      <a:pt x="0" y="6972"/>
                    </a:lnTo>
                    <a:lnTo>
                      <a:pt x="6946" y="0"/>
                    </a:lnTo>
                    <a:lnTo>
                      <a:pt x="15519" y="0"/>
                    </a:lnTo>
                    <a:lnTo>
                      <a:pt x="341922" y="0"/>
                    </a:lnTo>
                    <a:lnTo>
                      <a:pt x="350494" y="0"/>
                    </a:lnTo>
                    <a:lnTo>
                      <a:pt x="357441" y="6972"/>
                    </a:lnTo>
                    <a:lnTo>
                      <a:pt x="357441" y="15557"/>
                    </a:lnTo>
                    <a:lnTo>
                      <a:pt x="357441" y="119291"/>
                    </a:lnTo>
                    <a:close/>
                  </a:path>
                </a:pathLst>
              </a:custGeom>
              <a:ln w="25399">
                <a:solidFill>
                  <a:srgbClr val="231F20"/>
                </a:solidFill>
              </a:ln>
            </p:spPr>
            <p:txBody>
              <a:bodyPr wrap="square" lIns="0" tIns="0" rIns="0" bIns="0" rtlCol="0"/>
              <a:lstStyle/>
              <a:p>
                <a:endParaRPr/>
              </a:p>
            </p:txBody>
          </p:sp>
          <p:sp>
            <p:nvSpPr>
              <p:cNvPr id="155" name="object 50">
                <a:extLst>
                  <a:ext uri="{FF2B5EF4-FFF2-40B4-BE49-F238E27FC236}">
                    <a16:creationId xmlns:a16="http://schemas.microsoft.com/office/drawing/2014/main" id="{B2689EEB-D268-FDDC-D12B-F2BC16F9D761}"/>
                  </a:ext>
                </a:extLst>
              </p:cNvPr>
              <p:cNvSpPr/>
              <p:nvPr/>
            </p:nvSpPr>
            <p:spPr>
              <a:xfrm>
                <a:off x="9924542" y="5735659"/>
                <a:ext cx="255270" cy="255270"/>
              </a:xfrm>
              <a:custGeom>
                <a:avLst/>
                <a:gdLst/>
                <a:ahLst/>
                <a:cxnLst/>
                <a:rect l="l" t="t" r="r" b="b"/>
                <a:pathLst>
                  <a:path w="255270" h="255270">
                    <a:moveTo>
                      <a:pt x="248170" y="0"/>
                    </a:moveTo>
                    <a:lnTo>
                      <a:pt x="6959" y="0"/>
                    </a:lnTo>
                    <a:lnTo>
                      <a:pt x="0" y="6946"/>
                    </a:lnTo>
                    <a:lnTo>
                      <a:pt x="0" y="248170"/>
                    </a:lnTo>
                    <a:lnTo>
                      <a:pt x="6959" y="255117"/>
                    </a:lnTo>
                    <a:lnTo>
                      <a:pt x="248170" y="255117"/>
                    </a:lnTo>
                    <a:lnTo>
                      <a:pt x="255130" y="248170"/>
                    </a:lnTo>
                    <a:lnTo>
                      <a:pt x="255130" y="15506"/>
                    </a:lnTo>
                    <a:lnTo>
                      <a:pt x="255130" y="6946"/>
                    </a:lnTo>
                    <a:lnTo>
                      <a:pt x="248170" y="0"/>
                    </a:lnTo>
                    <a:close/>
                  </a:path>
                </a:pathLst>
              </a:custGeom>
              <a:solidFill>
                <a:srgbClr val="FFFFFF"/>
              </a:solidFill>
            </p:spPr>
            <p:txBody>
              <a:bodyPr wrap="square" lIns="0" tIns="0" rIns="0" bIns="0" rtlCol="0"/>
              <a:lstStyle/>
              <a:p>
                <a:endParaRPr/>
              </a:p>
            </p:txBody>
          </p:sp>
          <p:sp>
            <p:nvSpPr>
              <p:cNvPr id="156" name="object 51">
                <a:extLst>
                  <a:ext uri="{FF2B5EF4-FFF2-40B4-BE49-F238E27FC236}">
                    <a16:creationId xmlns:a16="http://schemas.microsoft.com/office/drawing/2014/main" id="{5FE40EA6-BC9E-A283-D969-802796D981E0}"/>
                  </a:ext>
                </a:extLst>
              </p:cNvPr>
              <p:cNvSpPr/>
              <p:nvPr/>
            </p:nvSpPr>
            <p:spPr>
              <a:xfrm>
                <a:off x="9924542" y="5735659"/>
                <a:ext cx="255270" cy="255270"/>
              </a:xfrm>
              <a:custGeom>
                <a:avLst/>
                <a:gdLst/>
                <a:ahLst/>
                <a:cxnLst/>
                <a:rect l="l" t="t" r="r" b="b"/>
                <a:pathLst>
                  <a:path w="255270" h="255270">
                    <a:moveTo>
                      <a:pt x="255130" y="15506"/>
                    </a:moveTo>
                    <a:lnTo>
                      <a:pt x="255130" y="6946"/>
                    </a:lnTo>
                    <a:lnTo>
                      <a:pt x="248170" y="0"/>
                    </a:lnTo>
                    <a:lnTo>
                      <a:pt x="239598" y="0"/>
                    </a:lnTo>
                    <a:lnTo>
                      <a:pt x="15532" y="0"/>
                    </a:lnTo>
                    <a:lnTo>
                      <a:pt x="6959" y="0"/>
                    </a:lnTo>
                    <a:lnTo>
                      <a:pt x="0" y="6946"/>
                    </a:lnTo>
                    <a:lnTo>
                      <a:pt x="0" y="15506"/>
                    </a:lnTo>
                    <a:lnTo>
                      <a:pt x="0" y="239610"/>
                    </a:lnTo>
                    <a:lnTo>
                      <a:pt x="0" y="248170"/>
                    </a:lnTo>
                    <a:lnTo>
                      <a:pt x="6959" y="255117"/>
                    </a:lnTo>
                    <a:lnTo>
                      <a:pt x="15532" y="255117"/>
                    </a:lnTo>
                    <a:lnTo>
                      <a:pt x="239598" y="255117"/>
                    </a:lnTo>
                    <a:lnTo>
                      <a:pt x="248170" y="255117"/>
                    </a:lnTo>
                    <a:lnTo>
                      <a:pt x="255130" y="248170"/>
                    </a:lnTo>
                    <a:lnTo>
                      <a:pt x="255130" y="239610"/>
                    </a:lnTo>
                    <a:lnTo>
                      <a:pt x="255130" y="15506"/>
                    </a:lnTo>
                    <a:close/>
                  </a:path>
                </a:pathLst>
              </a:custGeom>
              <a:ln w="25399">
                <a:solidFill>
                  <a:srgbClr val="231F20"/>
                </a:solidFill>
              </a:ln>
            </p:spPr>
            <p:txBody>
              <a:bodyPr wrap="square" lIns="0" tIns="0" rIns="0" bIns="0" rtlCol="0"/>
              <a:lstStyle/>
              <a:p>
                <a:endParaRPr/>
              </a:p>
            </p:txBody>
          </p:sp>
          <p:sp>
            <p:nvSpPr>
              <p:cNvPr id="157" name="object 52">
                <a:extLst>
                  <a:ext uri="{FF2B5EF4-FFF2-40B4-BE49-F238E27FC236}">
                    <a16:creationId xmlns:a16="http://schemas.microsoft.com/office/drawing/2014/main" id="{924E360E-E602-F3F2-FE41-DAA174A7A7CE}"/>
                  </a:ext>
                </a:extLst>
              </p:cNvPr>
              <p:cNvSpPr/>
              <p:nvPr/>
            </p:nvSpPr>
            <p:spPr>
              <a:xfrm>
                <a:off x="9966045" y="5821743"/>
                <a:ext cx="86360" cy="123189"/>
              </a:xfrm>
              <a:custGeom>
                <a:avLst/>
                <a:gdLst/>
                <a:ahLst/>
                <a:cxnLst/>
                <a:rect l="l" t="t" r="r" b="b"/>
                <a:pathLst>
                  <a:path w="86359" h="123189">
                    <a:moveTo>
                      <a:pt x="86067" y="0"/>
                    </a:moveTo>
                    <a:lnTo>
                      <a:pt x="0" y="0"/>
                    </a:lnTo>
                    <a:lnTo>
                      <a:pt x="0" y="122631"/>
                    </a:lnTo>
                    <a:lnTo>
                      <a:pt x="86067" y="122631"/>
                    </a:lnTo>
                    <a:lnTo>
                      <a:pt x="86067" y="0"/>
                    </a:lnTo>
                    <a:close/>
                  </a:path>
                </a:pathLst>
              </a:custGeom>
              <a:solidFill>
                <a:srgbClr val="231F20"/>
              </a:solidFill>
            </p:spPr>
            <p:txBody>
              <a:bodyPr wrap="square" lIns="0" tIns="0" rIns="0" bIns="0" rtlCol="0"/>
              <a:lstStyle/>
              <a:p>
                <a:endParaRPr/>
              </a:p>
            </p:txBody>
          </p:sp>
          <p:sp>
            <p:nvSpPr>
              <p:cNvPr id="158" name="object 53">
                <a:extLst>
                  <a:ext uri="{FF2B5EF4-FFF2-40B4-BE49-F238E27FC236}">
                    <a16:creationId xmlns:a16="http://schemas.microsoft.com/office/drawing/2014/main" id="{FDC50602-792C-A849-DF87-F2D569D32A1D}"/>
                  </a:ext>
                </a:extLst>
              </p:cNvPr>
              <p:cNvSpPr/>
              <p:nvPr/>
            </p:nvSpPr>
            <p:spPr>
              <a:xfrm>
                <a:off x="10094518" y="5822823"/>
                <a:ext cx="48895" cy="120650"/>
              </a:xfrm>
              <a:custGeom>
                <a:avLst/>
                <a:gdLst/>
                <a:ahLst/>
                <a:cxnLst/>
                <a:rect l="l" t="t" r="r" b="b"/>
                <a:pathLst>
                  <a:path w="48895" h="120650">
                    <a:moveTo>
                      <a:pt x="48514" y="45123"/>
                    </a:moveTo>
                    <a:lnTo>
                      <a:pt x="0" y="45123"/>
                    </a:lnTo>
                    <a:lnTo>
                      <a:pt x="0" y="0"/>
                    </a:lnTo>
                    <a:lnTo>
                      <a:pt x="48514" y="0"/>
                    </a:lnTo>
                    <a:lnTo>
                      <a:pt x="48514" y="45123"/>
                    </a:lnTo>
                    <a:close/>
                  </a:path>
                  <a:path w="48895" h="120650">
                    <a:moveTo>
                      <a:pt x="48514" y="120484"/>
                    </a:moveTo>
                    <a:lnTo>
                      <a:pt x="0" y="120484"/>
                    </a:lnTo>
                    <a:lnTo>
                      <a:pt x="0" y="75387"/>
                    </a:lnTo>
                    <a:lnTo>
                      <a:pt x="48514" y="75387"/>
                    </a:lnTo>
                    <a:lnTo>
                      <a:pt x="48514" y="120484"/>
                    </a:lnTo>
                    <a:close/>
                  </a:path>
                </a:pathLst>
              </a:custGeom>
              <a:ln w="12700">
                <a:solidFill>
                  <a:srgbClr val="231F20"/>
                </a:solidFill>
              </a:ln>
            </p:spPr>
            <p:txBody>
              <a:bodyPr wrap="square" lIns="0" tIns="0" rIns="0" bIns="0" rtlCol="0"/>
              <a:lstStyle/>
              <a:p>
                <a:endParaRPr/>
              </a:p>
            </p:txBody>
          </p:sp>
        </p:grpSp>
      </p:grpSp>
      <p:grpSp>
        <p:nvGrpSpPr>
          <p:cNvPr id="159" name="Group 158">
            <a:extLst>
              <a:ext uri="{FF2B5EF4-FFF2-40B4-BE49-F238E27FC236}">
                <a16:creationId xmlns:a16="http://schemas.microsoft.com/office/drawing/2014/main" id="{8649CDEC-5813-50B7-8618-EA5FB8C16B2D}"/>
              </a:ext>
            </a:extLst>
          </p:cNvPr>
          <p:cNvGrpSpPr/>
          <p:nvPr userDrawn="1"/>
        </p:nvGrpSpPr>
        <p:grpSpPr>
          <a:xfrm>
            <a:off x="4797958" y="5594160"/>
            <a:ext cx="382768" cy="243450"/>
            <a:chOff x="4797958" y="5594160"/>
            <a:chExt cx="382768" cy="243450"/>
          </a:xfrm>
        </p:grpSpPr>
        <p:sp>
          <p:nvSpPr>
            <p:cNvPr id="160" name="object 45">
              <a:extLst>
                <a:ext uri="{FF2B5EF4-FFF2-40B4-BE49-F238E27FC236}">
                  <a16:creationId xmlns:a16="http://schemas.microsoft.com/office/drawing/2014/main" id="{43735D2B-8B4A-F09E-70F2-03855ADD2C06}"/>
                </a:ext>
              </a:extLst>
            </p:cNvPr>
            <p:cNvSpPr/>
            <p:nvPr/>
          </p:nvSpPr>
          <p:spPr>
            <a:xfrm>
              <a:off x="4797958" y="5594160"/>
              <a:ext cx="382768" cy="243450"/>
            </a:xfrm>
            <a:custGeom>
              <a:avLst/>
              <a:gdLst/>
              <a:ahLst/>
              <a:cxnLst/>
              <a:rect l="l" t="t" r="r" b="b"/>
              <a:pathLst>
                <a:path w="481329" h="255270">
                  <a:moveTo>
                    <a:pt x="481037" y="236804"/>
                  </a:moveTo>
                  <a:lnTo>
                    <a:pt x="479591" y="243975"/>
                  </a:lnTo>
                  <a:lnTo>
                    <a:pt x="475645" y="249832"/>
                  </a:lnTo>
                  <a:lnTo>
                    <a:pt x="469791" y="253783"/>
                  </a:lnTo>
                  <a:lnTo>
                    <a:pt x="462622" y="255231"/>
                  </a:lnTo>
                  <a:lnTo>
                    <a:pt x="18415" y="255231"/>
                  </a:lnTo>
                  <a:lnTo>
                    <a:pt x="11246" y="253783"/>
                  </a:lnTo>
                  <a:lnTo>
                    <a:pt x="5392" y="249832"/>
                  </a:lnTo>
                  <a:lnTo>
                    <a:pt x="1446" y="243975"/>
                  </a:lnTo>
                  <a:lnTo>
                    <a:pt x="0" y="236804"/>
                  </a:lnTo>
                  <a:lnTo>
                    <a:pt x="0" y="18427"/>
                  </a:lnTo>
                  <a:lnTo>
                    <a:pt x="1446" y="11246"/>
                  </a:lnTo>
                  <a:lnTo>
                    <a:pt x="5392" y="5389"/>
                  </a:lnTo>
                  <a:lnTo>
                    <a:pt x="11246" y="1445"/>
                  </a:lnTo>
                  <a:lnTo>
                    <a:pt x="18415" y="0"/>
                  </a:lnTo>
                  <a:lnTo>
                    <a:pt x="462622" y="0"/>
                  </a:lnTo>
                  <a:lnTo>
                    <a:pt x="469791" y="1445"/>
                  </a:lnTo>
                  <a:lnTo>
                    <a:pt x="475645" y="5389"/>
                  </a:lnTo>
                  <a:lnTo>
                    <a:pt x="479591" y="11246"/>
                  </a:lnTo>
                  <a:lnTo>
                    <a:pt x="481037" y="18427"/>
                  </a:lnTo>
                  <a:lnTo>
                    <a:pt x="481037" y="236804"/>
                  </a:lnTo>
                  <a:close/>
                </a:path>
              </a:pathLst>
            </a:custGeom>
            <a:ln w="25400">
              <a:solidFill>
                <a:srgbClr val="231F20"/>
              </a:solidFill>
            </a:ln>
          </p:spPr>
          <p:txBody>
            <a:bodyPr wrap="square" lIns="0" tIns="0" rIns="0" bIns="0" rtlCol="0"/>
            <a:lstStyle/>
            <a:p>
              <a:endParaRPr dirty="0"/>
            </a:p>
          </p:txBody>
        </p:sp>
        <p:pic>
          <p:nvPicPr>
            <p:cNvPr id="161" name="Graphic 160" descr="Dollar with solid fill">
              <a:extLst>
                <a:ext uri="{FF2B5EF4-FFF2-40B4-BE49-F238E27FC236}">
                  <a16:creationId xmlns:a16="http://schemas.microsoft.com/office/drawing/2014/main" id="{36B7AB95-B495-3EF8-12A5-73E021439B3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913406" y="5641620"/>
              <a:ext cx="148530" cy="148530"/>
            </a:xfrm>
            <a:prstGeom prst="rect">
              <a:avLst/>
            </a:prstGeom>
          </p:spPr>
        </p:pic>
      </p:grpSp>
    </p:spTree>
    <p:extLst>
      <p:ext uri="{BB962C8B-B14F-4D97-AF65-F5344CB8AC3E}">
        <p14:creationId xmlns:p14="http://schemas.microsoft.com/office/powerpoint/2010/main" val="2885964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2F040B2-1283-FD60-11F6-C147FAB53C78}"/>
              </a:ext>
            </a:extLst>
          </p:cNvPr>
          <p:cNvSpPr txBox="1"/>
          <p:nvPr userDrawn="1"/>
        </p:nvSpPr>
        <p:spPr>
          <a:xfrm>
            <a:off x="296399" y="622832"/>
            <a:ext cx="4991098" cy="272415"/>
          </a:xfrm>
          <a:prstGeom prst="roundRect">
            <a:avLst/>
          </a:prstGeom>
          <a:noFill/>
          <a:ln w="3175">
            <a:solidFill>
              <a:schemeClr val="tx1"/>
            </a:solidFill>
          </a:ln>
        </p:spPr>
        <p:txBody>
          <a:bodyPr wrap="square" tIns="0" bIns="0" rtlCol="0">
            <a:spAutoFit/>
          </a:bodyPr>
          <a:lstStyle/>
          <a:p>
            <a:pPr algn="ctr"/>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価値提案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9" name="TextBox 8">
            <a:extLst>
              <a:ext uri="{FF2B5EF4-FFF2-40B4-BE49-F238E27FC236}">
                <a16:creationId xmlns:a16="http://schemas.microsoft.com/office/drawing/2014/main" id="{4229998C-0CCD-E61E-130D-B25052DD1D2A}"/>
              </a:ext>
            </a:extLst>
          </p:cNvPr>
          <p:cNvSpPr txBox="1"/>
          <p:nvPr userDrawn="1"/>
        </p:nvSpPr>
        <p:spPr>
          <a:xfrm>
            <a:off x="5405903" y="626007"/>
            <a:ext cx="4991098" cy="272415"/>
          </a:xfrm>
          <a:prstGeom prst="roundRect">
            <a:avLst/>
          </a:prstGeom>
          <a:noFill/>
          <a:ln w="3175">
            <a:solidFill>
              <a:schemeClr val="tx1"/>
            </a:solidFill>
          </a:ln>
        </p:spPr>
        <p:txBody>
          <a:bodyPr wrap="square" tIns="0" bIns="0" rtlCol="0">
            <a:spAutoFit/>
          </a:bodyPr>
          <a:lstStyle/>
          <a:p>
            <a:pPr algn="ctr"/>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顧客セグメント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10" name="Oval 9">
            <a:extLst>
              <a:ext uri="{FF2B5EF4-FFF2-40B4-BE49-F238E27FC236}">
                <a16:creationId xmlns:a16="http://schemas.microsoft.com/office/drawing/2014/main" id="{3F8B2ECF-7325-1E13-ED50-71C6BFB2511C}"/>
              </a:ext>
            </a:extLst>
          </p:cNvPr>
          <p:cNvSpPr/>
          <p:nvPr userDrawn="1"/>
        </p:nvSpPr>
        <p:spPr>
          <a:xfrm>
            <a:off x="5651500" y="2943865"/>
            <a:ext cx="2160000" cy="2160000"/>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a:extLst>
              <a:ext uri="{FF2B5EF4-FFF2-40B4-BE49-F238E27FC236}">
                <a16:creationId xmlns:a16="http://schemas.microsoft.com/office/drawing/2014/main" id="{7F95EB6C-2E1B-08D1-C06C-5EC355EEC358}"/>
              </a:ext>
            </a:extLst>
          </p:cNvPr>
          <p:cNvSpPr/>
          <p:nvPr userDrawn="1"/>
        </p:nvSpPr>
        <p:spPr>
          <a:xfrm>
            <a:off x="2881901" y="2943865"/>
            <a:ext cx="2160000" cy="216000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AU"/>
          </a:p>
        </p:txBody>
      </p:sp>
      <p:cxnSp>
        <p:nvCxnSpPr>
          <p:cNvPr id="19" name="Straight Connector 18">
            <a:extLst>
              <a:ext uri="{FF2B5EF4-FFF2-40B4-BE49-F238E27FC236}">
                <a16:creationId xmlns:a16="http://schemas.microsoft.com/office/drawing/2014/main" id="{58CD4BB5-83E8-5801-15CC-8268A22F2027}"/>
              </a:ext>
            </a:extLst>
          </p:cNvPr>
          <p:cNvCxnSpPr>
            <a:cxnSpLocks/>
            <a:endCxn id="10" idx="7"/>
          </p:cNvCxnSpPr>
          <p:nvPr userDrawn="1"/>
        </p:nvCxnSpPr>
        <p:spPr>
          <a:xfrm flipV="1">
            <a:off x="6731500" y="3260190"/>
            <a:ext cx="763675" cy="763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C184687-B0BD-E5EA-E6E5-0507A063C154}"/>
              </a:ext>
            </a:extLst>
          </p:cNvPr>
          <p:cNvCxnSpPr>
            <a:cxnSpLocks/>
            <a:endCxn id="10" idx="5"/>
          </p:cNvCxnSpPr>
          <p:nvPr userDrawn="1"/>
        </p:nvCxnSpPr>
        <p:spPr>
          <a:xfrm>
            <a:off x="6731500" y="4023865"/>
            <a:ext cx="763675" cy="763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4B524A7-1036-6B9A-E5EC-985841BDD86B}"/>
              </a:ext>
            </a:extLst>
          </p:cNvPr>
          <p:cNvCxnSpPr>
            <a:cxnSpLocks/>
          </p:cNvCxnSpPr>
          <p:nvPr userDrawn="1"/>
        </p:nvCxnSpPr>
        <p:spPr>
          <a:xfrm flipH="1">
            <a:off x="3983535" y="4023865"/>
            <a:ext cx="1363165"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628F39C-BE98-7653-6F88-5F4938A104E8}"/>
              </a:ext>
            </a:extLst>
          </p:cNvPr>
          <p:cNvCxnSpPr>
            <a:cxnSpLocks/>
          </p:cNvCxnSpPr>
          <p:nvPr userDrawn="1"/>
        </p:nvCxnSpPr>
        <p:spPr>
          <a:xfrm flipH="1" flipV="1">
            <a:off x="2877138" y="2943865"/>
            <a:ext cx="1106397" cy="10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34BC231-8F78-118A-26FB-5954DB280177}"/>
              </a:ext>
            </a:extLst>
          </p:cNvPr>
          <p:cNvCxnSpPr>
            <a:cxnSpLocks/>
          </p:cNvCxnSpPr>
          <p:nvPr userDrawn="1"/>
        </p:nvCxnSpPr>
        <p:spPr>
          <a:xfrm flipH="1">
            <a:off x="2877138" y="4023865"/>
            <a:ext cx="1106397" cy="10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01198C6-5C84-5303-7906-6D3B55EBE785}"/>
              </a:ext>
            </a:extLst>
          </p:cNvPr>
          <p:cNvCxnSpPr>
            <a:cxnSpLocks/>
          </p:cNvCxnSpPr>
          <p:nvPr userDrawn="1"/>
        </p:nvCxnSpPr>
        <p:spPr>
          <a:xfrm>
            <a:off x="5346700" y="4023865"/>
            <a:ext cx="13848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EBC03231-7215-240A-9BE0-63926EBB7F11}"/>
              </a:ext>
            </a:extLst>
          </p:cNvPr>
          <p:cNvSpPr/>
          <p:nvPr userDrawn="1"/>
        </p:nvSpPr>
        <p:spPr>
          <a:xfrm>
            <a:off x="6538800" y="3830191"/>
            <a:ext cx="360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1" name="object 40">
            <a:extLst>
              <a:ext uri="{FF2B5EF4-FFF2-40B4-BE49-F238E27FC236}">
                <a16:creationId xmlns:a16="http://schemas.microsoft.com/office/drawing/2014/main" id="{7E68E364-F9A3-7496-9C0B-6D96039F7B6D}"/>
              </a:ext>
            </a:extLst>
          </p:cNvPr>
          <p:cNvGrpSpPr/>
          <p:nvPr userDrawn="1"/>
        </p:nvGrpSpPr>
        <p:grpSpPr>
          <a:xfrm>
            <a:off x="6567573" y="3846548"/>
            <a:ext cx="351454" cy="326806"/>
            <a:chOff x="9877166" y="734062"/>
            <a:chExt cx="382270" cy="337820"/>
          </a:xfrm>
        </p:grpSpPr>
        <p:sp>
          <p:nvSpPr>
            <p:cNvPr id="12" name="object 41">
              <a:extLst>
                <a:ext uri="{FF2B5EF4-FFF2-40B4-BE49-F238E27FC236}">
                  <a16:creationId xmlns:a16="http://schemas.microsoft.com/office/drawing/2014/main" id="{1069E788-F052-8419-D9B2-AD3123AACCAD}"/>
                </a:ext>
              </a:extLst>
            </p:cNvPr>
            <p:cNvSpPr/>
            <p:nvPr/>
          </p:nvSpPr>
          <p:spPr>
            <a:xfrm>
              <a:off x="9877166" y="734062"/>
              <a:ext cx="382270" cy="337820"/>
            </a:xfrm>
            <a:custGeom>
              <a:avLst/>
              <a:gdLst/>
              <a:ahLst/>
              <a:cxnLst/>
              <a:rect l="l" t="t" r="r" b="b"/>
              <a:pathLst>
                <a:path w="382270" h="337819">
                  <a:moveTo>
                    <a:pt x="46456" y="200329"/>
                  </a:moveTo>
                  <a:lnTo>
                    <a:pt x="60457" y="242744"/>
                  </a:lnTo>
                  <a:lnTo>
                    <a:pt x="84178" y="278934"/>
                  </a:lnTo>
                  <a:lnTo>
                    <a:pt x="115843" y="307625"/>
                  </a:lnTo>
                  <a:lnTo>
                    <a:pt x="153670" y="327544"/>
                  </a:lnTo>
                  <a:lnTo>
                    <a:pt x="195883" y="337420"/>
                  </a:lnTo>
                  <a:lnTo>
                    <a:pt x="240703" y="335978"/>
                  </a:lnTo>
                  <a:lnTo>
                    <a:pt x="284189" y="322653"/>
                  </a:lnTo>
                  <a:lnTo>
                    <a:pt x="321366" y="299183"/>
                  </a:lnTo>
                  <a:lnTo>
                    <a:pt x="350904" y="267428"/>
                  </a:lnTo>
                  <a:lnTo>
                    <a:pt x="371468" y="229245"/>
                  </a:lnTo>
                  <a:lnTo>
                    <a:pt x="381728" y="186494"/>
                  </a:lnTo>
                  <a:lnTo>
                    <a:pt x="380352" y="141033"/>
                  </a:lnTo>
                  <a:lnTo>
                    <a:pt x="367027" y="97547"/>
                  </a:lnTo>
                  <a:lnTo>
                    <a:pt x="343558" y="60368"/>
                  </a:lnTo>
                  <a:lnTo>
                    <a:pt x="311802" y="30830"/>
                  </a:lnTo>
                  <a:lnTo>
                    <a:pt x="273619" y="10263"/>
                  </a:lnTo>
                  <a:lnTo>
                    <a:pt x="230868" y="0"/>
                  </a:lnTo>
                  <a:lnTo>
                    <a:pt x="185407" y="1371"/>
                  </a:lnTo>
                  <a:lnTo>
                    <a:pt x="127134" y="22427"/>
                  </a:lnTo>
                  <a:lnTo>
                    <a:pt x="81749" y="61353"/>
                  </a:lnTo>
                  <a:lnTo>
                    <a:pt x="1689" y="171030"/>
                  </a:lnTo>
                  <a:lnTo>
                    <a:pt x="0" y="173138"/>
                  </a:lnTo>
                  <a:lnTo>
                    <a:pt x="850" y="175958"/>
                  </a:lnTo>
                  <a:lnTo>
                    <a:pt x="1651" y="178637"/>
                  </a:lnTo>
                  <a:lnTo>
                    <a:pt x="3810" y="179552"/>
                  </a:lnTo>
                  <a:lnTo>
                    <a:pt x="45745" y="196329"/>
                  </a:lnTo>
                  <a:lnTo>
                    <a:pt x="46456" y="200329"/>
                  </a:lnTo>
                  <a:close/>
                </a:path>
              </a:pathLst>
            </a:custGeom>
            <a:ln w="25399">
              <a:solidFill>
                <a:srgbClr val="231F20"/>
              </a:solidFill>
            </a:ln>
          </p:spPr>
          <p:txBody>
            <a:bodyPr wrap="square" lIns="0" tIns="0" rIns="0" bIns="0" rtlCol="0"/>
            <a:lstStyle/>
            <a:p>
              <a:endParaRPr dirty="0"/>
            </a:p>
          </p:txBody>
        </p:sp>
        <p:sp>
          <p:nvSpPr>
            <p:cNvPr id="13" name="object 42">
              <a:extLst>
                <a:ext uri="{FF2B5EF4-FFF2-40B4-BE49-F238E27FC236}">
                  <a16:creationId xmlns:a16="http://schemas.microsoft.com/office/drawing/2014/main" id="{DC946A70-39C6-6A4D-43DB-516140230793}"/>
                </a:ext>
              </a:extLst>
            </p:cNvPr>
            <p:cNvSpPr/>
            <p:nvPr/>
          </p:nvSpPr>
          <p:spPr>
            <a:xfrm>
              <a:off x="10018862" y="854397"/>
              <a:ext cx="40640" cy="40640"/>
            </a:xfrm>
            <a:custGeom>
              <a:avLst/>
              <a:gdLst/>
              <a:ahLst/>
              <a:cxnLst/>
              <a:rect l="l" t="t" r="r" b="b"/>
              <a:pathLst>
                <a:path w="40640" h="40640">
                  <a:moveTo>
                    <a:pt x="20078" y="0"/>
                  </a:moveTo>
                  <a:lnTo>
                    <a:pt x="12264" y="1580"/>
                  </a:lnTo>
                  <a:lnTo>
                    <a:pt x="5881" y="5888"/>
                  </a:lnTo>
                  <a:lnTo>
                    <a:pt x="1578" y="12274"/>
                  </a:lnTo>
                  <a:lnTo>
                    <a:pt x="0" y="20091"/>
                  </a:lnTo>
                  <a:lnTo>
                    <a:pt x="1578" y="27906"/>
                  </a:lnTo>
                  <a:lnTo>
                    <a:pt x="5881" y="34288"/>
                  </a:lnTo>
                  <a:lnTo>
                    <a:pt x="12264" y="38591"/>
                  </a:lnTo>
                  <a:lnTo>
                    <a:pt x="20078" y="40170"/>
                  </a:lnTo>
                  <a:lnTo>
                    <a:pt x="27898" y="38591"/>
                  </a:lnTo>
                  <a:lnTo>
                    <a:pt x="34280" y="34288"/>
                  </a:lnTo>
                  <a:lnTo>
                    <a:pt x="38581" y="27906"/>
                  </a:lnTo>
                  <a:lnTo>
                    <a:pt x="40157" y="20091"/>
                  </a:lnTo>
                  <a:lnTo>
                    <a:pt x="38581" y="12274"/>
                  </a:lnTo>
                  <a:lnTo>
                    <a:pt x="34280" y="5888"/>
                  </a:lnTo>
                  <a:lnTo>
                    <a:pt x="27898" y="1580"/>
                  </a:lnTo>
                  <a:lnTo>
                    <a:pt x="20078" y="0"/>
                  </a:lnTo>
                  <a:close/>
                </a:path>
              </a:pathLst>
            </a:custGeom>
            <a:solidFill>
              <a:srgbClr val="231F20"/>
            </a:solidFill>
          </p:spPr>
          <p:txBody>
            <a:bodyPr wrap="square" lIns="0" tIns="0" rIns="0" bIns="0" rtlCol="0"/>
            <a:lstStyle/>
            <a:p>
              <a:endParaRPr/>
            </a:p>
          </p:txBody>
        </p:sp>
        <p:sp>
          <p:nvSpPr>
            <p:cNvPr id="14" name="object 43">
              <a:extLst>
                <a:ext uri="{FF2B5EF4-FFF2-40B4-BE49-F238E27FC236}">
                  <a16:creationId xmlns:a16="http://schemas.microsoft.com/office/drawing/2014/main" id="{1F96D6F4-2C85-E4DF-A456-A8788F94A7FA}"/>
                </a:ext>
              </a:extLst>
            </p:cNvPr>
            <p:cNvSpPr/>
            <p:nvPr/>
          </p:nvSpPr>
          <p:spPr>
            <a:xfrm>
              <a:off x="9936436" y="974303"/>
              <a:ext cx="113030" cy="19685"/>
            </a:xfrm>
            <a:custGeom>
              <a:avLst/>
              <a:gdLst/>
              <a:ahLst/>
              <a:cxnLst/>
              <a:rect l="l" t="t" r="r" b="b"/>
              <a:pathLst>
                <a:path w="113029" h="19684">
                  <a:moveTo>
                    <a:pt x="0" y="0"/>
                  </a:moveTo>
                  <a:lnTo>
                    <a:pt x="9417" y="11321"/>
                  </a:lnTo>
                  <a:lnTo>
                    <a:pt x="17049" y="17135"/>
                  </a:lnTo>
                  <a:lnTo>
                    <a:pt x="26939" y="19277"/>
                  </a:lnTo>
                  <a:lnTo>
                    <a:pt x="43129" y="19583"/>
                  </a:lnTo>
                  <a:lnTo>
                    <a:pt x="69946" y="16523"/>
                  </a:lnTo>
                  <a:lnTo>
                    <a:pt x="92057" y="9791"/>
                  </a:lnTo>
                  <a:lnTo>
                    <a:pt x="107074" y="3059"/>
                  </a:lnTo>
                  <a:lnTo>
                    <a:pt x="112610" y="0"/>
                  </a:lnTo>
                </a:path>
              </a:pathLst>
            </a:custGeom>
            <a:ln w="25400">
              <a:solidFill>
                <a:srgbClr val="231F20"/>
              </a:solidFill>
            </a:ln>
          </p:spPr>
          <p:txBody>
            <a:bodyPr wrap="square" lIns="0" tIns="0" rIns="0" bIns="0" rtlCol="0"/>
            <a:lstStyle/>
            <a:p>
              <a:endParaRPr/>
            </a:p>
          </p:txBody>
        </p:sp>
      </p:grpSp>
      <p:sp>
        <p:nvSpPr>
          <p:cNvPr id="42" name="Rectangle 41">
            <a:extLst>
              <a:ext uri="{FF2B5EF4-FFF2-40B4-BE49-F238E27FC236}">
                <a16:creationId xmlns:a16="http://schemas.microsoft.com/office/drawing/2014/main" id="{DC560A1C-509D-211D-8D8E-909223053494}"/>
              </a:ext>
            </a:extLst>
          </p:cNvPr>
          <p:cNvSpPr/>
          <p:nvPr userDrawn="1"/>
        </p:nvSpPr>
        <p:spPr>
          <a:xfrm>
            <a:off x="3781698" y="3840691"/>
            <a:ext cx="360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TextBox 46">
            <a:extLst>
              <a:ext uri="{FF2B5EF4-FFF2-40B4-BE49-F238E27FC236}">
                <a16:creationId xmlns:a16="http://schemas.microsoft.com/office/drawing/2014/main" id="{BEFD701A-EF6A-7823-F0ED-17A602D0EE48}"/>
              </a:ext>
            </a:extLst>
          </p:cNvPr>
          <p:cNvSpPr txBox="1"/>
          <p:nvPr userDrawn="1"/>
        </p:nvSpPr>
        <p:spPr>
          <a:xfrm>
            <a:off x="5792329" y="3314588"/>
            <a:ext cx="933654" cy="338554"/>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Gains</a:t>
            </a:r>
            <a:endParaRPr lang="en-AU" sz="1600" b="1" dirty="0">
              <a:latin typeface="MS P Gothic(body)"/>
              <a:ea typeface="+mn-ea"/>
              <a:cs typeface="Microsoft Sans Serif" panose="020B0604020202020204" pitchFamily="34" charset="0"/>
            </a:endParaRPr>
          </a:p>
        </p:txBody>
      </p:sp>
      <p:sp>
        <p:nvSpPr>
          <p:cNvPr id="48" name="TextBox 47">
            <a:extLst>
              <a:ext uri="{FF2B5EF4-FFF2-40B4-BE49-F238E27FC236}">
                <a16:creationId xmlns:a16="http://schemas.microsoft.com/office/drawing/2014/main" id="{9874A538-4D89-9ED0-CB43-C635DF59D163}"/>
              </a:ext>
            </a:extLst>
          </p:cNvPr>
          <p:cNvSpPr txBox="1"/>
          <p:nvPr userDrawn="1"/>
        </p:nvSpPr>
        <p:spPr>
          <a:xfrm>
            <a:off x="6909220" y="3773626"/>
            <a:ext cx="933654" cy="338554"/>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Jobs</a:t>
            </a:r>
            <a:endParaRPr lang="en-AU" sz="1600" b="1" dirty="0">
              <a:latin typeface="MS P Gothic(body)"/>
              <a:ea typeface="+mn-ea"/>
              <a:cs typeface="Microsoft Sans Serif" panose="020B0604020202020204" pitchFamily="34" charset="0"/>
            </a:endParaRPr>
          </a:p>
        </p:txBody>
      </p:sp>
      <p:sp>
        <p:nvSpPr>
          <p:cNvPr id="49" name="TextBox 48">
            <a:extLst>
              <a:ext uri="{FF2B5EF4-FFF2-40B4-BE49-F238E27FC236}">
                <a16:creationId xmlns:a16="http://schemas.microsoft.com/office/drawing/2014/main" id="{0D590079-09CE-F952-529A-D6C455E9C26A}"/>
              </a:ext>
            </a:extLst>
          </p:cNvPr>
          <p:cNvSpPr txBox="1"/>
          <p:nvPr userDrawn="1"/>
        </p:nvSpPr>
        <p:spPr>
          <a:xfrm>
            <a:off x="5809646" y="4328007"/>
            <a:ext cx="933654" cy="338554"/>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Pains</a:t>
            </a:r>
            <a:endParaRPr lang="en-AU" sz="1600" b="1" dirty="0">
              <a:latin typeface="MS P Gothic(body)"/>
              <a:ea typeface="+mn-ea"/>
              <a:cs typeface="Microsoft Sans Serif" panose="020B0604020202020204" pitchFamily="34" charset="0"/>
            </a:endParaRPr>
          </a:p>
        </p:txBody>
      </p:sp>
      <p:sp>
        <p:nvSpPr>
          <p:cNvPr id="50" name="TextBox 49">
            <a:extLst>
              <a:ext uri="{FF2B5EF4-FFF2-40B4-BE49-F238E27FC236}">
                <a16:creationId xmlns:a16="http://schemas.microsoft.com/office/drawing/2014/main" id="{C7C31A5D-900C-18EE-A205-B262B5D02020}"/>
              </a:ext>
            </a:extLst>
          </p:cNvPr>
          <p:cNvSpPr txBox="1"/>
          <p:nvPr userDrawn="1"/>
        </p:nvSpPr>
        <p:spPr>
          <a:xfrm>
            <a:off x="3904057" y="3108408"/>
            <a:ext cx="1040135" cy="584775"/>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Gain</a:t>
            </a:r>
            <a:r>
              <a:rPr lang="ja-JP" altLang="en-US" sz="1600" b="1" dirty="0">
                <a:latin typeface="MS P Gothic(body)"/>
                <a:ea typeface="+mn-ea"/>
                <a:cs typeface="Microsoft Sans Serif" panose="020B0604020202020204" pitchFamily="34" charset="0"/>
              </a:rPr>
              <a:t> </a:t>
            </a:r>
            <a:r>
              <a:rPr lang="en-AU" altLang="ja-JP" sz="1600" b="1" dirty="0">
                <a:latin typeface="MS P Gothic(body)"/>
                <a:ea typeface="+mn-ea"/>
                <a:cs typeface="Microsoft Sans Serif" panose="020B0604020202020204" pitchFamily="34" charset="0"/>
              </a:rPr>
              <a:t>Creators</a:t>
            </a:r>
            <a:endParaRPr lang="en-AU" sz="1600" b="1" dirty="0">
              <a:latin typeface="MS P Gothic(body)"/>
              <a:ea typeface="+mn-ea"/>
              <a:cs typeface="Microsoft Sans Serif" panose="020B0604020202020204" pitchFamily="34" charset="0"/>
            </a:endParaRPr>
          </a:p>
        </p:txBody>
      </p:sp>
      <p:sp>
        <p:nvSpPr>
          <p:cNvPr id="51" name="TextBox 50">
            <a:extLst>
              <a:ext uri="{FF2B5EF4-FFF2-40B4-BE49-F238E27FC236}">
                <a16:creationId xmlns:a16="http://schemas.microsoft.com/office/drawing/2014/main" id="{7B19B1BB-CAFA-AF7D-A2CB-E840F6EFB10D}"/>
              </a:ext>
            </a:extLst>
          </p:cNvPr>
          <p:cNvSpPr txBox="1"/>
          <p:nvPr userDrawn="1"/>
        </p:nvSpPr>
        <p:spPr>
          <a:xfrm>
            <a:off x="3904057" y="4271477"/>
            <a:ext cx="1040135" cy="584775"/>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Pain</a:t>
            </a:r>
            <a:r>
              <a:rPr lang="ja-JP" altLang="en-US" sz="1600" b="1" dirty="0">
                <a:latin typeface="MS P Gothic(body)"/>
                <a:ea typeface="+mn-ea"/>
                <a:cs typeface="Microsoft Sans Serif" panose="020B0604020202020204" pitchFamily="34" charset="0"/>
              </a:rPr>
              <a:t> </a:t>
            </a:r>
            <a:r>
              <a:rPr lang="en-AU" altLang="ja-JP" sz="1600" b="1" dirty="0">
                <a:latin typeface="MS P Gothic(body)"/>
                <a:ea typeface="+mn-ea"/>
                <a:cs typeface="Microsoft Sans Serif" panose="020B0604020202020204" pitchFamily="34" charset="0"/>
              </a:rPr>
              <a:t>Relievers</a:t>
            </a:r>
            <a:endParaRPr lang="en-AU" sz="1600" b="1" dirty="0">
              <a:latin typeface="MS P Gothic(body)"/>
              <a:ea typeface="+mn-ea"/>
              <a:cs typeface="Microsoft Sans Serif" panose="020B0604020202020204" pitchFamily="34" charset="0"/>
            </a:endParaRPr>
          </a:p>
        </p:txBody>
      </p:sp>
      <p:sp>
        <p:nvSpPr>
          <p:cNvPr id="52" name="TextBox 51">
            <a:extLst>
              <a:ext uri="{FF2B5EF4-FFF2-40B4-BE49-F238E27FC236}">
                <a16:creationId xmlns:a16="http://schemas.microsoft.com/office/drawing/2014/main" id="{79229E87-195E-F72D-129D-E87BFB96820D}"/>
              </a:ext>
            </a:extLst>
          </p:cNvPr>
          <p:cNvSpPr txBox="1"/>
          <p:nvPr userDrawn="1"/>
        </p:nvSpPr>
        <p:spPr>
          <a:xfrm>
            <a:off x="2916104" y="3780066"/>
            <a:ext cx="782434" cy="492443"/>
          </a:xfrm>
          <a:prstGeom prst="rect">
            <a:avLst/>
          </a:prstGeom>
          <a:solidFill>
            <a:schemeClr val="bg1"/>
          </a:solidFill>
        </p:spPr>
        <p:txBody>
          <a:bodyPr wrap="square" lIns="0" tIns="0" rIns="0" bIns="0" rtlCol="0">
            <a:spAutoFit/>
          </a:bodyPr>
          <a:lstStyle/>
          <a:p>
            <a:pPr algn="ctr"/>
            <a:r>
              <a:rPr lang="en-US" sz="1600" b="1" dirty="0">
                <a:latin typeface="MS P Gothic(body)"/>
                <a:ea typeface="+mn-ea"/>
                <a:cs typeface="Microsoft Sans Serif" panose="020B0604020202020204" pitchFamily="34" charset="0"/>
              </a:rPr>
              <a:t>Products</a:t>
            </a:r>
          </a:p>
          <a:p>
            <a:pPr algn="ctr"/>
            <a:r>
              <a:rPr lang="en-US" sz="1600" b="1" dirty="0">
                <a:latin typeface="MS P Gothic(body)"/>
                <a:ea typeface="+mn-ea"/>
                <a:cs typeface="Microsoft Sans Serif" panose="020B0604020202020204" pitchFamily="34" charset="0"/>
              </a:rPr>
              <a:t>Services</a:t>
            </a:r>
            <a:endParaRPr lang="en-AU" sz="1600" b="1" dirty="0">
              <a:latin typeface="MS P Gothic(body)"/>
              <a:ea typeface="+mn-ea"/>
              <a:cs typeface="Microsoft Sans Serif" panose="020B0604020202020204" pitchFamily="34" charset="0"/>
            </a:endParaRPr>
          </a:p>
        </p:txBody>
      </p:sp>
      <p:pic>
        <p:nvPicPr>
          <p:cNvPr id="41" name="object 27">
            <a:extLst>
              <a:ext uri="{FF2B5EF4-FFF2-40B4-BE49-F238E27FC236}">
                <a16:creationId xmlns:a16="http://schemas.microsoft.com/office/drawing/2014/main" id="{06600C57-54F7-63EE-75C3-04F0AA6F5D36}"/>
              </a:ext>
            </a:extLst>
          </p:cNvPr>
          <p:cNvPicPr/>
          <p:nvPr userDrawn="1"/>
        </p:nvPicPr>
        <p:blipFill>
          <a:blip r:embed="rId2" cstate="print"/>
          <a:srcRect l="77040" b="47097"/>
          <a:stretch/>
        </p:blipFill>
        <p:spPr>
          <a:xfrm>
            <a:off x="3721100" y="3834508"/>
            <a:ext cx="365915" cy="360934"/>
          </a:xfrm>
          <a:prstGeom prst="rect">
            <a:avLst/>
          </a:prstGeom>
        </p:spPr>
      </p:pic>
      <p:sp>
        <p:nvSpPr>
          <p:cNvPr id="55" name="TextBox 54">
            <a:extLst>
              <a:ext uri="{FF2B5EF4-FFF2-40B4-BE49-F238E27FC236}">
                <a16:creationId xmlns:a16="http://schemas.microsoft.com/office/drawing/2014/main" id="{E7B7D72E-EAA0-285E-B390-519C7C14EE5F}"/>
              </a:ext>
            </a:extLst>
          </p:cNvPr>
          <p:cNvSpPr txBox="1"/>
          <p:nvPr userDrawn="1"/>
        </p:nvSpPr>
        <p:spPr>
          <a:xfrm>
            <a:off x="311804" y="993445"/>
            <a:ext cx="4953000" cy="1627049"/>
          </a:xfrm>
          <a:prstGeom prst="rect">
            <a:avLst/>
          </a:prstGeom>
          <a:solidFill>
            <a:schemeClr val="bg1">
              <a:lumMod val="95000"/>
            </a:schemeClr>
          </a:solidFill>
        </p:spPr>
        <p:txBody>
          <a:bodyPr wrap="square" rtlCol="0">
            <a:noAutofit/>
          </a:bodyPr>
          <a:lstStyle/>
          <a:p>
            <a:r>
              <a:rPr lang="ja-JP" altLang="en-US" sz="1400" b="1" dirty="0">
                <a:latin typeface="Yu Gothic Medium" panose="020B0500000000000000" pitchFamily="34" charset="-128"/>
                <a:ea typeface="Yu Gothic Medium" panose="020B0500000000000000" pitchFamily="34" charset="-128"/>
              </a:rPr>
              <a:t>利得を生み出すもの</a:t>
            </a:r>
            <a:endParaRPr lang="en-AU" sz="1400" b="1" dirty="0">
              <a:latin typeface="Yu Gothic Medium" panose="020B0500000000000000" pitchFamily="34" charset="-128"/>
              <a:ea typeface="Yu Gothic Medium" panose="020B0500000000000000" pitchFamily="34" charset="-128"/>
            </a:endParaRPr>
          </a:p>
        </p:txBody>
      </p:sp>
      <p:sp>
        <p:nvSpPr>
          <p:cNvPr id="56" name="TextBox 55">
            <a:extLst>
              <a:ext uri="{FF2B5EF4-FFF2-40B4-BE49-F238E27FC236}">
                <a16:creationId xmlns:a16="http://schemas.microsoft.com/office/drawing/2014/main" id="{8F5F72C4-E506-2D5B-E19A-708AFEBA3A24}"/>
              </a:ext>
            </a:extLst>
          </p:cNvPr>
          <p:cNvSpPr txBox="1"/>
          <p:nvPr userDrawn="1"/>
        </p:nvSpPr>
        <p:spPr>
          <a:xfrm>
            <a:off x="311803" y="1259960"/>
            <a:ext cx="4730097"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製品やサービスがどのように顧客の利得（嬉しい）を生み出すのか説明する</a:t>
            </a:r>
            <a:endParaRPr lang="en-AU" altLang="ja-JP" sz="800" dirty="0">
              <a:latin typeface="Yu Gothic Medium" panose="020B0500000000000000" pitchFamily="34" charset="-128"/>
              <a:ea typeface="Yu Gothic Medium" panose="020B0500000000000000" pitchFamily="34" charset="-128"/>
            </a:endParaRPr>
          </a:p>
        </p:txBody>
      </p:sp>
      <p:sp>
        <p:nvSpPr>
          <p:cNvPr id="57" name="TextBox 56">
            <a:extLst>
              <a:ext uri="{FF2B5EF4-FFF2-40B4-BE49-F238E27FC236}">
                <a16:creationId xmlns:a16="http://schemas.microsoft.com/office/drawing/2014/main" id="{AF702887-700B-B654-3F81-6321ABF3ADF7}"/>
              </a:ext>
            </a:extLst>
          </p:cNvPr>
          <p:cNvSpPr txBox="1"/>
          <p:nvPr userDrawn="1"/>
        </p:nvSpPr>
        <p:spPr>
          <a:xfrm>
            <a:off x="313313" y="2736759"/>
            <a:ext cx="2404998" cy="2667906"/>
          </a:xfrm>
          <a:prstGeom prst="rect">
            <a:avLst/>
          </a:prstGeom>
          <a:solidFill>
            <a:schemeClr val="bg1">
              <a:lumMod val="95000"/>
            </a:schemeClr>
          </a:solidFill>
        </p:spPr>
        <p:txBody>
          <a:bodyPr wrap="square" rtlCol="0">
            <a:noAutofit/>
          </a:bodyPr>
          <a:lstStyle/>
          <a:p>
            <a:r>
              <a:rPr lang="ja-JP" altLang="en-US" sz="1400" b="1" dirty="0">
                <a:latin typeface="Yu Gothic Medium" panose="020B0500000000000000" pitchFamily="34" charset="-128"/>
                <a:ea typeface="Yu Gothic Medium" panose="020B0500000000000000" pitchFamily="34" charset="-128"/>
              </a:rPr>
              <a:t>製品・サービス</a:t>
            </a:r>
            <a:endParaRPr lang="en-AU" sz="1400" b="1" dirty="0">
              <a:latin typeface="Yu Gothic Medium" panose="020B0500000000000000" pitchFamily="34" charset="-128"/>
              <a:ea typeface="Yu Gothic Medium" panose="020B0500000000000000" pitchFamily="34" charset="-128"/>
            </a:endParaRPr>
          </a:p>
        </p:txBody>
      </p:sp>
      <p:sp>
        <p:nvSpPr>
          <p:cNvPr id="58" name="TextBox 57">
            <a:extLst>
              <a:ext uri="{FF2B5EF4-FFF2-40B4-BE49-F238E27FC236}">
                <a16:creationId xmlns:a16="http://schemas.microsoft.com/office/drawing/2014/main" id="{68B597F3-F498-0DD9-097B-9FAA13FA523C}"/>
              </a:ext>
            </a:extLst>
          </p:cNvPr>
          <p:cNvSpPr txBox="1"/>
          <p:nvPr userDrawn="1"/>
        </p:nvSpPr>
        <p:spPr>
          <a:xfrm>
            <a:off x="296399" y="5520930"/>
            <a:ext cx="4953000" cy="1627049"/>
          </a:xfrm>
          <a:prstGeom prst="rect">
            <a:avLst/>
          </a:prstGeom>
          <a:solidFill>
            <a:schemeClr val="bg1">
              <a:lumMod val="95000"/>
            </a:schemeClr>
          </a:solidFill>
        </p:spPr>
        <p:txBody>
          <a:bodyPr wrap="square" rtlCol="0">
            <a:noAutofit/>
          </a:bodyPr>
          <a:lstStyle/>
          <a:p>
            <a:r>
              <a:rPr lang="ja-JP" altLang="en-US" sz="1400" b="1" dirty="0">
                <a:latin typeface="Yu Gothic Medium" panose="020B0500000000000000" pitchFamily="34" charset="-128"/>
                <a:ea typeface="Yu Gothic Medium" panose="020B0500000000000000" pitchFamily="34" charset="-128"/>
              </a:rPr>
              <a:t>顧客の悩みを取り除くもの</a:t>
            </a:r>
            <a:endParaRPr lang="en-AU" sz="1400" b="1" dirty="0">
              <a:latin typeface="Yu Gothic Medium" panose="020B0500000000000000" pitchFamily="34" charset="-128"/>
              <a:ea typeface="Yu Gothic Medium" panose="020B0500000000000000" pitchFamily="34" charset="-128"/>
            </a:endParaRPr>
          </a:p>
        </p:txBody>
      </p:sp>
      <p:sp>
        <p:nvSpPr>
          <p:cNvPr id="59" name="TextBox 58">
            <a:extLst>
              <a:ext uri="{FF2B5EF4-FFF2-40B4-BE49-F238E27FC236}">
                <a16:creationId xmlns:a16="http://schemas.microsoft.com/office/drawing/2014/main" id="{4B4A7E41-E5BE-6535-0DDD-3E0A1118BFA4}"/>
              </a:ext>
            </a:extLst>
          </p:cNvPr>
          <p:cNvSpPr txBox="1"/>
          <p:nvPr userDrawn="1"/>
        </p:nvSpPr>
        <p:spPr>
          <a:xfrm>
            <a:off x="301489" y="3018002"/>
            <a:ext cx="2404999"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価値を提供する製品・サービスを列挙する</a:t>
            </a:r>
            <a:endParaRPr lang="en-AU" altLang="ja-JP" sz="800" dirty="0">
              <a:latin typeface="Yu Gothic Medium" panose="020B0500000000000000" pitchFamily="34" charset="-128"/>
              <a:ea typeface="Yu Gothic Medium" panose="020B0500000000000000" pitchFamily="34" charset="-128"/>
            </a:endParaRPr>
          </a:p>
        </p:txBody>
      </p:sp>
      <p:sp>
        <p:nvSpPr>
          <p:cNvPr id="60" name="TextBox 59">
            <a:extLst>
              <a:ext uri="{FF2B5EF4-FFF2-40B4-BE49-F238E27FC236}">
                <a16:creationId xmlns:a16="http://schemas.microsoft.com/office/drawing/2014/main" id="{03F30496-5A18-8C55-AB27-12F10527FA22}"/>
              </a:ext>
            </a:extLst>
          </p:cNvPr>
          <p:cNvSpPr txBox="1"/>
          <p:nvPr userDrawn="1"/>
        </p:nvSpPr>
        <p:spPr>
          <a:xfrm>
            <a:off x="292553" y="5781338"/>
            <a:ext cx="4730097"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ネガティブな感情、望ましくない費用や状況など、顧客の悩みをどう解消するのか説明する</a:t>
            </a:r>
            <a:endParaRPr lang="en-AU" altLang="ja-JP" sz="800" dirty="0">
              <a:latin typeface="Yu Gothic Medium" panose="020B0500000000000000" pitchFamily="34" charset="-128"/>
              <a:ea typeface="Yu Gothic Medium" panose="020B0500000000000000" pitchFamily="34" charset="-128"/>
            </a:endParaRPr>
          </a:p>
        </p:txBody>
      </p:sp>
      <p:sp>
        <p:nvSpPr>
          <p:cNvPr id="63" name="TextBox 62">
            <a:extLst>
              <a:ext uri="{FF2B5EF4-FFF2-40B4-BE49-F238E27FC236}">
                <a16:creationId xmlns:a16="http://schemas.microsoft.com/office/drawing/2014/main" id="{E1ED5BB3-59FF-7CE4-D4D7-9B9F03EE79E7}"/>
              </a:ext>
            </a:extLst>
          </p:cNvPr>
          <p:cNvSpPr txBox="1"/>
          <p:nvPr userDrawn="1"/>
        </p:nvSpPr>
        <p:spPr>
          <a:xfrm>
            <a:off x="5428598" y="1000182"/>
            <a:ext cx="4953000" cy="1627049"/>
          </a:xfrm>
          <a:prstGeom prst="rect">
            <a:avLst/>
          </a:prstGeom>
          <a:solidFill>
            <a:schemeClr val="bg1">
              <a:lumMod val="95000"/>
            </a:schemeClr>
          </a:solidFill>
        </p:spPr>
        <p:txBody>
          <a:bodyPr wrap="square" rtlCol="0">
            <a:noAutofit/>
          </a:bodyPr>
          <a:lstStyle/>
          <a:p>
            <a:pPr algn="r"/>
            <a:r>
              <a:rPr lang="ja-JP" altLang="en-US" sz="1400" b="1" dirty="0">
                <a:latin typeface="Yu Gothic Medium" panose="020B0500000000000000" pitchFamily="34" charset="-128"/>
                <a:ea typeface="Yu Gothic Medium" panose="020B0500000000000000" pitchFamily="34" charset="-128"/>
              </a:rPr>
              <a:t>顧客の利得</a:t>
            </a:r>
            <a:endParaRPr lang="en-AU" sz="1400" b="1" dirty="0">
              <a:latin typeface="Yu Gothic Medium" panose="020B0500000000000000" pitchFamily="34" charset="-128"/>
              <a:ea typeface="Yu Gothic Medium" panose="020B0500000000000000" pitchFamily="34" charset="-128"/>
            </a:endParaRPr>
          </a:p>
        </p:txBody>
      </p:sp>
      <p:sp>
        <p:nvSpPr>
          <p:cNvPr id="64" name="TextBox 63">
            <a:extLst>
              <a:ext uri="{FF2B5EF4-FFF2-40B4-BE49-F238E27FC236}">
                <a16:creationId xmlns:a16="http://schemas.microsoft.com/office/drawing/2014/main" id="{3D5BEF9D-4685-BE30-27C1-441364957ED3}"/>
              </a:ext>
            </a:extLst>
          </p:cNvPr>
          <p:cNvSpPr txBox="1"/>
          <p:nvPr userDrawn="1"/>
        </p:nvSpPr>
        <p:spPr>
          <a:xfrm>
            <a:off x="6529106" y="1266697"/>
            <a:ext cx="3821394" cy="215444"/>
          </a:xfrm>
          <a:prstGeom prst="rect">
            <a:avLst/>
          </a:prstGeom>
          <a:noFill/>
        </p:spPr>
        <p:txBody>
          <a:bodyPr wrap="square" rtlCol="0">
            <a:spAutoFit/>
          </a:bodyPr>
          <a:lstStyle/>
          <a:p>
            <a:pPr algn="r"/>
            <a:r>
              <a:rPr lang="ja-JP" altLang="en-US" sz="800" dirty="0">
                <a:latin typeface="Yu Gothic Medium" panose="020B0500000000000000" pitchFamily="34" charset="-128"/>
                <a:ea typeface="Yu Gothic Medium" panose="020B0500000000000000" pitchFamily="34" charset="-128"/>
              </a:rPr>
              <a:t>顧客が期待したり、望んだり、もしくはびっくりするようなメリット</a:t>
            </a:r>
            <a:endParaRPr lang="en-AU" altLang="ja-JP" sz="800" dirty="0">
              <a:latin typeface="Yu Gothic Medium" panose="020B0500000000000000" pitchFamily="34" charset="-128"/>
              <a:ea typeface="Yu Gothic Medium" panose="020B0500000000000000" pitchFamily="34" charset="-128"/>
            </a:endParaRPr>
          </a:p>
        </p:txBody>
      </p:sp>
      <p:sp>
        <p:nvSpPr>
          <p:cNvPr id="65" name="TextBox 64">
            <a:extLst>
              <a:ext uri="{FF2B5EF4-FFF2-40B4-BE49-F238E27FC236}">
                <a16:creationId xmlns:a16="http://schemas.microsoft.com/office/drawing/2014/main" id="{6F0BD03B-8560-64A0-EB38-417DC0661E90}"/>
              </a:ext>
            </a:extLst>
          </p:cNvPr>
          <p:cNvSpPr txBox="1"/>
          <p:nvPr userDrawn="1"/>
        </p:nvSpPr>
        <p:spPr>
          <a:xfrm>
            <a:off x="5434580" y="5520930"/>
            <a:ext cx="4953000" cy="1627049"/>
          </a:xfrm>
          <a:prstGeom prst="rect">
            <a:avLst/>
          </a:prstGeom>
          <a:solidFill>
            <a:schemeClr val="bg1">
              <a:lumMod val="95000"/>
            </a:schemeClr>
          </a:solidFill>
        </p:spPr>
        <p:txBody>
          <a:bodyPr wrap="square" rtlCol="0">
            <a:noAutofit/>
          </a:bodyPr>
          <a:lstStyle/>
          <a:p>
            <a:pPr algn="r"/>
            <a:r>
              <a:rPr lang="ja-JP" altLang="en-US" sz="1400" b="1" dirty="0">
                <a:latin typeface="Yu Gothic Medium" panose="020B0500000000000000" pitchFamily="34" charset="-128"/>
                <a:ea typeface="Yu Gothic Medium" panose="020B0500000000000000" pitchFamily="34" charset="-128"/>
              </a:rPr>
              <a:t>顧客の悩み</a:t>
            </a:r>
            <a:endParaRPr lang="en-AU" sz="1400" b="1" dirty="0">
              <a:latin typeface="Yu Gothic Medium" panose="020B0500000000000000" pitchFamily="34" charset="-128"/>
              <a:ea typeface="Yu Gothic Medium" panose="020B0500000000000000" pitchFamily="34" charset="-128"/>
            </a:endParaRPr>
          </a:p>
        </p:txBody>
      </p:sp>
      <p:sp>
        <p:nvSpPr>
          <p:cNvPr id="66" name="TextBox 65">
            <a:extLst>
              <a:ext uri="{FF2B5EF4-FFF2-40B4-BE49-F238E27FC236}">
                <a16:creationId xmlns:a16="http://schemas.microsoft.com/office/drawing/2014/main" id="{9AD20369-DEBA-BCE2-F770-8098435F8CFD}"/>
              </a:ext>
            </a:extLst>
          </p:cNvPr>
          <p:cNvSpPr txBox="1"/>
          <p:nvPr userDrawn="1"/>
        </p:nvSpPr>
        <p:spPr>
          <a:xfrm>
            <a:off x="5588853" y="5781338"/>
            <a:ext cx="4730097" cy="215444"/>
          </a:xfrm>
          <a:prstGeom prst="rect">
            <a:avLst/>
          </a:prstGeom>
          <a:noFill/>
        </p:spPr>
        <p:txBody>
          <a:bodyPr wrap="square" rtlCol="0">
            <a:spAutoFit/>
          </a:bodyPr>
          <a:lstStyle/>
          <a:p>
            <a:pPr algn="r"/>
            <a:r>
              <a:rPr lang="ja-JP" altLang="en-US" sz="800" dirty="0">
                <a:latin typeface="Yu Gothic Medium" panose="020B0500000000000000" pitchFamily="34" charset="-128"/>
                <a:ea typeface="Yu Gothic Medium" panose="020B0500000000000000" pitchFamily="34" charset="-128"/>
              </a:rPr>
              <a:t>顧客がもつネガティブな感情、望ましくない費用や状況・リスクなど</a:t>
            </a:r>
            <a:endParaRPr lang="en-AU" altLang="ja-JP" sz="800" dirty="0">
              <a:latin typeface="Yu Gothic Medium" panose="020B0500000000000000" pitchFamily="34" charset="-128"/>
              <a:ea typeface="Yu Gothic Medium" panose="020B0500000000000000" pitchFamily="34" charset="-128"/>
            </a:endParaRPr>
          </a:p>
        </p:txBody>
      </p:sp>
      <p:sp>
        <p:nvSpPr>
          <p:cNvPr id="67" name="TextBox 66">
            <a:extLst>
              <a:ext uri="{FF2B5EF4-FFF2-40B4-BE49-F238E27FC236}">
                <a16:creationId xmlns:a16="http://schemas.microsoft.com/office/drawing/2014/main" id="{09C0FAEE-6223-9422-6DAE-A072F8110EE2}"/>
              </a:ext>
            </a:extLst>
          </p:cNvPr>
          <p:cNvSpPr txBox="1"/>
          <p:nvPr userDrawn="1"/>
        </p:nvSpPr>
        <p:spPr>
          <a:xfrm>
            <a:off x="7978568" y="2739884"/>
            <a:ext cx="2404998" cy="2667906"/>
          </a:xfrm>
          <a:prstGeom prst="rect">
            <a:avLst/>
          </a:prstGeom>
          <a:solidFill>
            <a:schemeClr val="bg1">
              <a:lumMod val="95000"/>
            </a:schemeClr>
          </a:solidFill>
        </p:spPr>
        <p:txBody>
          <a:bodyPr wrap="square" rtlCol="0">
            <a:noAutofit/>
          </a:bodyPr>
          <a:lstStyle/>
          <a:p>
            <a:pPr algn="r"/>
            <a:r>
              <a:rPr lang="ja-JP" altLang="en-US" sz="1400" b="1" dirty="0">
                <a:latin typeface="Yu Gothic Medium" panose="020B0500000000000000" pitchFamily="34" charset="-128"/>
                <a:ea typeface="Yu Gothic Medium" panose="020B0500000000000000" pitchFamily="34" charset="-128"/>
              </a:rPr>
              <a:t>顧客がしたいこと</a:t>
            </a:r>
            <a:endParaRPr lang="en-AU" sz="1400" b="1" dirty="0">
              <a:latin typeface="Yu Gothic Medium" panose="020B0500000000000000" pitchFamily="34" charset="-128"/>
              <a:ea typeface="Yu Gothic Medium" panose="020B0500000000000000" pitchFamily="34" charset="-128"/>
            </a:endParaRPr>
          </a:p>
        </p:txBody>
      </p:sp>
      <p:sp>
        <p:nvSpPr>
          <p:cNvPr id="68" name="TextBox 67">
            <a:extLst>
              <a:ext uri="{FF2B5EF4-FFF2-40B4-BE49-F238E27FC236}">
                <a16:creationId xmlns:a16="http://schemas.microsoft.com/office/drawing/2014/main" id="{33F241EF-1CC1-AB64-E19F-53BC01BFAEC4}"/>
              </a:ext>
            </a:extLst>
          </p:cNvPr>
          <p:cNvSpPr txBox="1"/>
          <p:nvPr userDrawn="1"/>
        </p:nvSpPr>
        <p:spPr>
          <a:xfrm>
            <a:off x="7966744" y="3021127"/>
            <a:ext cx="2404999" cy="215444"/>
          </a:xfrm>
          <a:prstGeom prst="rect">
            <a:avLst/>
          </a:prstGeom>
          <a:noFill/>
        </p:spPr>
        <p:txBody>
          <a:bodyPr wrap="square" rtlCol="0">
            <a:spAutoFit/>
          </a:bodyPr>
          <a:lstStyle/>
          <a:p>
            <a:pPr algn="r"/>
            <a:r>
              <a:rPr lang="ja-JP" altLang="en-US" sz="800" dirty="0">
                <a:latin typeface="Yu Gothic Medium" panose="020B0500000000000000" pitchFamily="34" charset="-128"/>
                <a:ea typeface="Yu Gothic Medium" panose="020B0500000000000000" pitchFamily="34" charset="-128"/>
              </a:rPr>
              <a:t>顧客が片付けたい、やってしまいたいこと</a:t>
            </a:r>
            <a:endParaRPr lang="en-AU" altLang="ja-JP" sz="800" dirty="0">
              <a:latin typeface="Yu Gothic Medium" panose="020B0500000000000000" pitchFamily="34" charset="-128"/>
              <a:ea typeface="Yu Gothic Medium" panose="020B0500000000000000" pitchFamily="34" charset="-128"/>
            </a:endParaRPr>
          </a:p>
        </p:txBody>
      </p:sp>
      <p:grpSp>
        <p:nvGrpSpPr>
          <p:cNvPr id="69" name="object 54">
            <a:extLst>
              <a:ext uri="{FF2B5EF4-FFF2-40B4-BE49-F238E27FC236}">
                <a16:creationId xmlns:a16="http://schemas.microsoft.com/office/drawing/2014/main" id="{2275CA8B-C763-C55F-1321-ED5FDFCBEDC3}"/>
              </a:ext>
            </a:extLst>
          </p:cNvPr>
          <p:cNvGrpSpPr/>
          <p:nvPr userDrawn="1"/>
        </p:nvGrpSpPr>
        <p:grpSpPr>
          <a:xfrm>
            <a:off x="5589682" y="415453"/>
            <a:ext cx="295275" cy="85090"/>
            <a:chOff x="5589682" y="415453"/>
            <a:chExt cx="295275" cy="85090"/>
          </a:xfrm>
        </p:grpSpPr>
        <p:sp>
          <p:nvSpPr>
            <p:cNvPr id="70" name="object 55">
              <a:extLst>
                <a:ext uri="{FF2B5EF4-FFF2-40B4-BE49-F238E27FC236}">
                  <a16:creationId xmlns:a16="http://schemas.microsoft.com/office/drawing/2014/main" id="{1E060673-1BC7-CE31-E350-969552FDFF52}"/>
                </a:ext>
              </a:extLst>
            </p:cNvPr>
            <p:cNvSpPr/>
            <p:nvPr/>
          </p:nvSpPr>
          <p:spPr>
            <a:xfrm>
              <a:off x="5589676" y="415454"/>
              <a:ext cx="190500" cy="85090"/>
            </a:xfrm>
            <a:custGeom>
              <a:avLst/>
              <a:gdLst/>
              <a:ahLst/>
              <a:cxnLst/>
              <a:rect l="l" t="t" r="r" b="b"/>
              <a:pathLst>
                <a:path w="190500" h="85090">
                  <a:moveTo>
                    <a:pt x="75463" y="0"/>
                  </a:moveTo>
                  <a:lnTo>
                    <a:pt x="71704" y="609"/>
                  </a:lnTo>
                  <a:lnTo>
                    <a:pt x="69672" y="711"/>
                  </a:lnTo>
                  <a:lnTo>
                    <a:pt x="16052" y="711"/>
                  </a:lnTo>
                  <a:lnTo>
                    <a:pt x="14020" y="609"/>
                  </a:lnTo>
                  <a:lnTo>
                    <a:pt x="10274" y="0"/>
                  </a:lnTo>
                  <a:lnTo>
                    <a:pt x="10274" y="12395"/>
                  </a:lnTo>
                  <a:lnTo>
                    <a:pt x="13627" y="11976"/>
                  </a:lnTo>
                  <a:lnTo>
                    <a:pt x="16052" y="11887"/>
                  </a:lnTo>
                  <a:lnTo>
                    <a:pt x="69672" y="11887"/>
                  </a:lnTo>
                  <a:lnTo>
                    <a:pt x="72110" y="11976"/>
                  </a:lnTo>
                  <a:lnTo>
                    <a:pt x="75463" y="12395"/>
                  </a:lnTo>
                  <a:lnTo>
                    <a:pt x="75463" y="11887"/>
                  </a:lnTo>
                  <a:lnTo>
                    <a:pt x="75463" y="711"/>
                  </a:lnTo>
                  <a:lnTo>
                    <a:pt x="75463" y="0"/>
                  </a:lnTo>
                  <a:close/>
                </a:path>
                <a:path w="190500" h="85090">
                  <a:moveTo>
                    <a:pt x="85610" y="25590"/>
                  </a:moveTo>
                  <a:lnTo>
                    <a:pt x="81762" y="26200"/>
                  </a:lnTo>
                  <a:lnTo>
                    <a:pt x="79413" y="26301"/>
                  </a:lnTo>
                  <a:lnTo>
                    <a:pt x="6108" y="26301"/>
                  </a:lnTo>
                  <a:lnTo>
                    <a:pt x="3873" y="26200"/>
                  </a:lnTo>
                  <a:lnTo>
                    <a:pt x="0" y="25590"/>
                  </a:lnTo>
                  <a:lnTo>
                    <a:pt x="0" y="37668"/>
                  </a:lnTo>
                  <a:lnTo>
                    <a:pt x="3670" y="37261"/>
                  </a:lnTo>
                  <a:lnTo>
                    <a:pt x="6007" y="37160"/>
                  </a:lnTo>
                  <a:lnTo>
                    <a:pt x="37680" y="37160"/>
                  </a:lnTo>
                  <a:lnTo>
                    <a:pt x="17449" y="70180"/>
                  </a:lnTo>
                  <a:lnTo>
                    <a:pt x="9156" y="73304"/>
                  </a:lnTo>
                  <a:lnTo>
                    <a:pt x="13525" y="77571"/>
                  </a:lnTo>
                  <a:lnTo>
                    <a:pt x="14833" y="79311"/>
                  </a:lnTo>
                  <a:lnTo>
                    <a:pt x="17373" y="84480"/>
                  </a:lnTo>
                  <a:lnTo>
                    <a:pt x="26543" y="80302"/>
                  </a:lnTo>
                  <a:lnTo>
                    <a:pt x="50279" y="45351"/>
                  </a:lnTo>
                  <a:lnTo>
                    <a:pt x="50990" y="37160"/>
                  </a:lnTo>
                  <a:lnTo>
                    <a:pt x="79629" y="37160"/>
                  </a:lnTo>
                  <a:lnTo>
                    <a:pt x="81965" y="37261"/>
                  </a:lnTo>
                  <a:lnTo>
                    <a:pt x="85610" y="37668"/>
                  </a:lnTo>
                  <a:lnTo>
                    <a:pt x="85610" y="37160"/>
                  </a:lnTo>
                  <a:lnTo>
                    <a:pt x="85610" y="26301"/>
                  </a:lnTo>
                  <a:lnTo>
                    <a:pt x="85610" y="25590"/>
                  </a:lnTo>
                  <a:close/>
                </a:path>
                <a:path w="190500" h="85090">
                  <a:moveTo>
                    <a:pt x="190474" y="32600"/>
                  </a:moveTo>
                  <a:lnTo>
                    <a:pt x="186004" y="33210"/>
                  </a:lnTo>
                  <a:lnTo>
                    <a:pt x="184073" y="33312"/>
                  </a:lnTo>
                  <a:lnTo>
                    <a:pt x="107911" y="33210"/>
                  </a:lnTo>
                  <a:lnTo>
                    <a:pt x="103441" y="32600"/>
                  </a:lnTo>
                  <a:lnTo>
                    <a:pt x="103441" y="46710"/>
                  </a:lnTo>
                  <a:lnTo>
                    <a:pt x="107505" y="46202"/>
                  </a:lnTo>
                  <a:lnTo>
                    <a:pt x="186410" y="46202"/>
                  </a:lnTo>
                  <a:lnTo>
                    <a:pt x="190474" y="46710"/>
                  </a:lnTo>
                  <a:lnTo>
                    <a:pt x="190474" y="3260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pic>
          <p:nvPicPr>
            <p:cNvPr id="71" name="object 56">
              <a:extLst>
                <a:ext uri="{FF2B5EF4-FFF2-40B4-BE49-F238E27FC236}">
                  <a16:creationId xmlns:a16="http://schemas.microsoft.com/office/drawing/2014/main" id="{FC4EBF60-3946-EB5A-ACD5-0E76F3EFBBEE}"/>
                </a:ext>
              </a:extLst>
            </p:cNvPr>
            <p:cNvPicPr/>
            <p:nvPr/>
          </p:nvPicPr>
          <p:blipFill>
            <a:blip r:embed="rId3" cstate="print"/>
            <a:stretch>
              <a:fillRect/>
            </a:stretch>
          </p:blipFill>
          <p:spPr>
            <a:xfrm>
              <a:off x="5799496" y="419715"/>
              <a:ext cx="85191" cy="77990"/>
            </a:xfrm>
            <a:prstGeom prst="rect">
              <a:avLst/>
            </a:prstGeom>
          </p:spPr>
        </p:pic>
      </p:grpSp>
      <p:sp>
        <p:nvSpPr>
          <p:cNvPr id="72" name="object 57">
            <a:extLst>
              <a:ext uri="{FF2B5EF4-FFF2-40B4-BE49-F238E27FC236}">
                <a16:creationId xmlns:a16="http://schemas.microsoft.com/office/drawing/2014/main" id="{8E3AD4F8-5D7F-529E-3779-60EA6BBF5FD6}"/>
              </a:ext>
            </a:extLst>
          </p:cNvPr>
          <p:cNvSpPr/>
          <p:nvPr userDrawn="1"/>
        </p:nvSpPr>
        <p:spPr>
          <a:xfrm>
            <a:off x="5937542" y="426326"/>
            <a:ext cx="15240" cy="58419"/>
          </a:xfrm>
          <a:custGeom>
            <a:avLst/>
            <a:gdLst/>
            <a:ahLst/>
            <a:cxnLst/>
            <a:rect l="l" t="t" r="r" b="b"/>
            <a:pathLst>
              <a:path w="15239" h="58420">
                <a:moveTo>
                  <a:pt x="14833" y="43459"/>
                </a:moveTo>
                <a:lnTo>
                  <a:pt x="0" y="43459"/>
                </a:lnTo>
                <a:lnTo>
                  <a:pt x="0" y="58280"/>
                </a:lnTo>
                <a:lnTo>
                  <a:pt x="14833" y="58280"/>
                </a:lnTo>
                <a:lnTo>
                  <a:pt x="14833" y="43459"/>
                </a:lnTo>
                <a:close/>
              </a:path>
              <a:path w="15239" h="58420">
                <a:moveTo>
                  <a:pt x="14833" y="0"/>
                </a:moveTo>
                <a:lnTo>
                  <a:pt x="0" y="0"/>
                </a:lnTo>
                <a:lnTo>
                  <a:pt x="0" y="14820"/>
                </a:lnTo>
                <a:lnTo>
                  <a:pt x="14833" y="14820"/>
                </a:lnTo>
                <a:lnTo>
                  <a:pt x="14833" y="0"/>
                </a:lnTo>
                <a:close/>
              </a:path>
            </a:pathLst>
          </a:custGeom>
          <a:solidFill>
            <a:srgbClr val="231F20"/>
          </a:solidFill>
        </p:spPr>
        <p:txBody>
          <a:bodyPr wrap="square" lIns="0" tIns="0" rIns="0" bIns="0" rtlCol="0"/>
          <a:lstStyle/>
          <a:p>
            <a:endParaRPr/>
          </a:p>
        </p:txBody>
      </p:sp>
      <p:sp>
        <p:nvSpPr>
          <p:cNvPr id="73" name="TextBox 72">
            <a:extLst>
              <a:ext uri="{FF2B5EF4-FFF2-40B4-BE49-F238E27FC236}">
                <a16:creationId xmlns:a16="http://schemas.microsoft.com/office/drawing/2014/main" id="{550D7AE4-4318-BDFF-CEC8-82FAD1D46B76}"/>
              </a:ext>
            </a:extLst>
          </p:cNvPr>
          <p:cNvSpPr txBox="1"/>
          <p:nvPr userDrawn="1"/>
        </p:nvSpPr>
        <p:spPr>
          <a:xfrm>
            <a:off x="203804" y="267207"/>
            <a:ext cx="4067629"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バリュープロポジションキャンバス</a:t>
            </a:r>
            <a:endParaRPr lang="en-AU" sz="1600" b="1" dirty="0">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236522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B513585-35AA-CFE3-7C47-CA5B704714EF}"/>
              </a:ext>
            </a:extLst>
          </p:cNvPr>
          <p:cNvSpPr txBox="1"/>
          <p:nvPr userDrawn="1"/>
        </p:nvSpPr>
        <p:spPr>
          <a:xfrm>
            <a:off x="203804" y="267207"/>
            <a:ext cx="4067629"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ジョブ・トゥ・ビー・ダンキャンバス </a:t>
            </a:r>
            <a:r>
              <a:rPr lang="en-US" altLang="ja-JP" sz="1600" b="1" dirty="0">
                <a:latin typeface="Yu Gothic Medium" panose="020B0500000000000000" pitchFamily="34" charset="-128"/>
                <a:ea typeface="Yu Gothic Medium" panose="020B0500000000000000" pitchFamily="34" charset="-128"/>
              </a:rPr>
              <a:t>2.0</a:t>
            </a:r>
            <a:endParaRPr lang="en-AU" sz="1600" b="1" dirty="0">
              <a:latin typeface="Yu Gothic Medium" panose="020B0500000000000000" pitchFamily="34" charset="-128"/>
              <a:ea typeface="Yu Gothic Medium" panose="020B0500000000000000" pitchFamily="34" charset="-128"/>
            </a:endParaRPr>
          </a:p>
        </p:txBody>
      </p:sp>
      <p:pic>
        <p:nvPicPr>
          <p:cNvPr id="8" name="Picture 7">
            <a:extLst>
              <a:ext uri="{FF2B5EF4-FFF2-40B4-BE49-F238E27FC236}">
                <a16:creationId xmlns:a16="http://schemas.microsoft.com/office/drawing/2014/main" id="{A201E276-495A-9CA9-6BA6-3A8A9C1316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369" y="606281"/>
            <a:ext cx="10210800" cy="6873938"/>
          </a:xfrm>
          <a:prstGeom prst="rect">
            <a:avLst/>
          </a:prstGeom>
        </p:spPr>
      </p:pic>
    </p:spTree>
    <p:extLst>
      <p:ext uri="{BB962C8B-B14F-4D97-AF65-F5344CB8AC3E}">
        <p14:creationId xmlns:p14="http://schemas.microsoft.com/office/powerpoint/2010/main" val="35719775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4670" y="302514"/>
            <a:ext cx="9624060" cy="12100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9/29/2024</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668" r:id="rId4"/>
    <p:sldLayoutId id="214748367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descr="Rocket with solid fill">
            <a:extLst>
              <a:ext uri="{FF2B5EF4-FFF2-40B4-BE49-F238E27FC236}">
                <a16:creationId xmlns:a16="http://schemas.microsoft.com/office/drawing/2014/main" id="{BD3A6A2F-B7BB-1262-96ED-F2EE74A8BA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54220" y="3190958"/>
            <a:ext cx="271613" cy="271613"/>
          </a:xfrm>
          <a:prstGeom prst="rect">
            <a:avLst/>
          </a:prstGeom>
        </p:spPr>
      </p:pic>
      <p:pic>
        <p:nvPicPr>
          <p:cNvPr id="14" name="Graphic 13" descr="Rocket with solid fill">
            <a:extLst>
              <a:ext uri="{FF2B5EF4-FFF2-40B4-BE49-F238E27FC236}">
                <a16:creationId xmlns:a16="http://schemas.microsoft.com/office/drawing/2014/main" id="{7D370F06-4B92-BA8B-5ECD-37056B8A68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71887" y="684384"/>
            <a:ext cx="311727" cy="311727"/>
          </a:xfrm>
          <a:prstGeom prst="rect">
            <a:avLst/>
          </a:prstGeom>
        </p:spPr>
      </p:pic>
      <p:sp>
        <p:nvSpPr>
          <p:cNvPr id="2" name="TextBox 1">
            <a:extLst>
              <a:ext uri="{FF2B5EF4-FFF2-40B4-BE49-F238E27FC236}">
                <a16:creationId xmlns:a16="http://schemas.microsoft.com/office/drawing/2014/main" id="{F5FCA21E-2195-DFE8-445C-CEBE48A72267}"/>
              </a:ext>
            </a:extLst>
          </p:cNvPr>
          <p:cNvSpPr txBox="1"/>
          <p:nvPr/>
        </p:nvSpPr>
        <p:spPr>
          <a:xfrm>
            <a:off x="241300" y="271850"/>
            <a:ext cx="342900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リーンキャンバス</a:t>
            </a:r>
            <a:endParaRPr lang="en-AU" sz="1600" b="1" dirty="0">
              <a:latin typeface="Yu Gothic Medium" panose="020B0500000000000000" pitchFamily="34" charset="-128"/>
              <a:ea typeface="Yu Gothic Medium" panose="020B0500000000000000" pitchFamily="34" charset="-128"/>
            </a:endParaRPr>
          </a:p>
        </p:txBody>
      </p:sp>
      <p:pic>
        <p:nvPicPr>
          <p:cNvPr id="5" name="Graphic 4" descr="Rocket with solid fill">
            <a:extLst>
              <a:ext uri="{FF2B5EF4-FFF2-40B4-BE49-F238E27FC236}">
                <a16:creationId xmlns:a16="http://schemas.microsoft.com/office/drawing/2014/main" id="{2C3A1E22-8DEB-6007-E988-93C039352B4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83771" y="684384"/>
            <a:ext cx="311727" cy="311727"/>
          </a:xfrm>
          <a:prstGeom prst="rect">
            <a:avLst/>
          </a:prstGeom>
        </p:spPr>
      </p:pic>
      <p:pic>
        <p:nvPicPr>
          <p:cNvPr id="6" name="Graphic 5" descr="Rocket with solid fill">
            <a:extLst>
              <a:ext uri="{FF2B5EF4-FFF2-40B4-BE49-F238E27FC236}">
                <a16:creationId xmlns:a16="http://schemas.microsoft.com/office/drawing/2014/main" id="{D3DF9F63-624E-B112-4C11-10D354CED7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95237" y="3187412"/>
            <a:ext cx="311727" cy="311727"/>
          </a:xfrm>
          <a:prstGeom prst="rect">
            <a:avLst/>
          </a:prstGeom>
        </p:spPr>
      </p:pic>
      <p:pic>
        <p:nvPicPr>
          <p:cNvPr id="9" name="Graphic 8" descr="Rocket with solid fill">
            <a:extLst>
              <a:ext uri="{FF2B5EF4-FFF2-40B4-BE49-F238E27FC236}">
                <a16:creationId xmlns:a16="http://schemas.microsoft.com/office/drawing/2014/main" id="{23271474-9D2A-2357-69A2-17F11EEA86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44209" y="684384"/>
            <a:ext cx="311727" cy="311727"/>
          </a:xfrm>
          <a:prstGeom prst="rect">
            <a:avLst/>
          </a:prstGeom>
        </p:spPr>
      </p:pic>
      <p:pic>
        <p:nvPicPr>
          <p:cNvPr id="12" name="Graphic 11" descr="Rocket with solid fill">
            <a:extLst>
              <a:ext uri="{FF2B5EF4-FFF2-40B4-BE49-F238E27FC236}">
                <a16:creationId xmlns:a16="http://schemas.microsoft.com/office/drawing/2014/main" id="{44364F5F-19F1-5D84-83FE-7336D5755B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68816" y="684384"/>
            <a:ext cx="311727" cy="311727"/>
          </a:xfrm>
          <a:prstGeom prst="rect">
            <a:avLst/>
          </a:prstGeom>
        </p:spPr>
      </p:pic>
      <p:pic>
        <p:nvPicPr>
          <p:cNvPr id="13" name="Graphic 12" descr="Rocket with solid fill">
            <a:extLst>
              <a:ext uri="{FF2B5EF4-FFF2-40B4-BE49-F238E27FC236}">
                <a16:creationId xmlns:a16="http://schemas.microsoft.com/office/drawing/2014/main" id="{3272BC16-B3CC-E54F-015F-6ABF76D024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06916" y="3139287"/>
            <a:ext cx="311727" cy="311727"/>
          </a:xfrm>
          <a:prstGeom prst="rect">
            <a:avLst/>
          </a:prstGeom>
        </p:spPr>
      </p:pic>
      <p:pic>
        <p:nvPicPr>
          <p:cNvPr id="3" name="Graphic 2" descr="Rocket with solid fill">
            <a:extLst>
              <a:ext uri="{FF2B5EF4-FFF2-40B4-BE49-F238E27FC236}">
                <a16:creationId xmlns:a16="http://schemas.microsoft.com/office/drawing/2014/main" id="{5CC48C12-8469-3EB1-9F6C-1ADE6FC458F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35588" y="3164324"/>
            <a:ext cx="271613" cy="271613"/>
          </a:xfrm>
          <a:prstGeom prst="rect">
            <a:avLst/>
          </a:prstGeom>
        </p:spPr>
      </p:pic>
    </p:spTree>
    <p:extLst>
      <p:ext uri="{BB962C8B-B14F-4D97-AF65-F5344CB8AC3E}">
        <p14:creationId xmlns:p14="http://schemas.microsoft.com/office/powerpoint/2010/main" val="3332356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FCA21E-2195-DFE8-445C-CEBE48A72267}"/>
              </a:ext>
            </a:extLst>
          </p:cNvPr>
          <p:cNvSpPr txBox="1"/>
          <p:nvPr/>
        </p:nvSpPr>
        <p:spPr>
          <a:xfrm>
            <a:off x="241300" y="271850"/>
            <a:ext cx="342900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リーンキャンバス</a:t>
            </a:r>
            <a:endParaRPr lang="en-AU" sz="1600" b="1" dirty="0">
              <a:latin typeface="Yu Gothic Medium" panose="020B0500000000000000" pitchFamily="34" charset="-128"/>
              <a:ea typeface="Yu Gothic Medium" panose="020B0500000000000000" pitchFamily="34" charset="-128"/>
            </a:endParaRPr>
          </a:p>
        </p:txBody>
      </p:sp>
      <p:sp>
        <p:nvSpPr>
          <p:cNvPr id="7" name="TextBox 6">
            <a:extLst>
              <a:ext uri="{FF2B5EF4-FFF2-40B4-BE49-F238E27FC236}">
                <a16:creationId xmlns:a16="http://schemas.microsoft.com/office/drawing/2014/main" id="{0C1200A5-A169-7A09-0715-B51CBBA78DB7}"/>
              </a:ext>
            </a:extLst>
          </p:cNvPr>
          <p:cNvSpPr txBox="1"/>
          <p:nvPr/>
        </p:nvSpPr>
        <p:spPr>
          <a:xfrm>
            <a:off x="383658" y="1643360"/>
            <a:ext cx="1752600" cy="461665"/>
          </a:xfrm>
          <a:prstGeom prst="rect">
            <a:avLst/>
          </a:prstGeom>
          <a:noFill/>
        </p:spPr>
        <p:txBody>
          <a:bodyPr wrap="square" rtlCol="0">
            <a:spAutoFit/>
          </a:bodyPr>
          <a:lstStyle/>
          <a:p>
            <a:pPr marL="171450" indent="-171450">
              <a:buFont typeface="Arial" panose="020B0604020202020204" pitchFamily="34" charset="0"/>
              <a:buChar char="•"/>
            </a:pPr>
            <a:r>
              <a:rPr lang="en-US" altLang="ja-JP" sz="1200" dirty="0">
                <a:latin typeface="Yu Gothic Medium" panose="020B0500000000000000" pitchFamily="34" charset="-128"/>
                <a:ea typeface="Yu Gothic Medium" panose="020B0500000000000000" pitchFamily="34" charset="-128"/>
                <a:cs typeface="Arial" panose="020B0604020202020204" pitchFamily="34" charset="0"/>
              </a:rPr>
              <a:t>XX</a:t>
            </a:r>
            <a:endParaRPr lang="en-AU" sz="1200" dirty="0">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buFont typeface="Arial" panose="020B0604020202020204" pitchFamily="34" charset="0"/>
              <a:buChar char="•"/>
            </a:pPr>
            <a:r>
              <a:rPr lang="en-AU" sz="1200" dirty="0">
                <a:latin typeface="Yu Gothic Medium" panose="020B0500000000000000" pitchFamily="34" charset="-128"/>
                <a:ea typeface="Yu Gothic Medium" panose="020B0500000000000000" pitchFamily="34" charset="-128"/>
                <a:cs typeface="Arial" panose="020B0604020202020204" pitchFamily="34" charset="0"/>
              </a:rPr>
              <a:t>XX</a:t>
            </a:r>
          </a:p>
        </p:txBody>
      </p:sp>
      <p:sp>
        <p:nvSpPr>
          <p:cNvPr id="8" name="TextBox 7">
            <a:extLst>
              <a:ext uri="{FF2B5EF4-FFF2-40B4-BE49-F238E27FC236}">
                <a16:creationId xmlns:a16="http://schemas.microsoft.com/office/drawing/2014/main" id="{2097DEAD-095C-6AB0-AC5F-F87BBB2D23C4}"/>
              </a:ext>
            </a:extLst>
          </p:cNvPr>
          <p:cNvSpPr txBox="1"/>
          <p:nvPr/>
        </p:nvSpPr>
        <p:spPr>
          <a:xfrm>
            <a:off x="2374900" y="1643360"/>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11" name="TextBox 10">
            <a:extLst>
              <a:ext uri="{FF2B5EF4-FFF2-40B4-BE49-F238E27FC236}">
                <a16:creationId xmlns:a16="http://schemas.microsoft.com/office/drawing/2014/main" id="{9393BF34-CF1B-7DA8-6EAC-EC090870FDC0}"/>
              </a:ext>
            </a:extLst>
          </p:cNvPr>
          <p:cNvSpPr txBox="1"/>
          <p:nvPr/>
        </p:nvSpPr>
        <p:spPr>
          <a:xfrm>
            <a:off x="2398823" y="4010025"/>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16" name="TextBox 15">
            <a:extLst>
              <a:ext uri="{FF2B5EF4-FFF2-40B4-BE49-F238E27FC236}">
                <a16:creationId xmlns:a16="http://schemas.microsoft.com/office/drawing/2014/main" id="{BA44735E-D695-E4FD-93A7-0AB4EFABA0BD}"/>
              </a:ext>
            </a:extLst>
          </p:cNvPr>
          <p:cNvSpPr txBox="1"/>
          <p:nvPr/>
        </p:nvSpPr>
        <p:spPr>
          <a:xfrm>
            <a:off x="4460358" y="1643360"/>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17" name="TextBox 16">
            <a:extLst>
              <a:ext uri="{FF2B5EF4-FFF2-40B4-BE49-F238E27FC236}">
                <a16:creationId xmlns:a16="http://schemas.microsoft.com/office/drawing/2014/main" id="{C8DDB574-4C86-625E-BB0D-FEFA887894E7}"/>
              </a:ext>
            </a:extLst>
          </p:cNvPr>
          <p:cNvSpPr txBox="1"/>
          <p:nvPr/>
        </p:nvSpPr>
        <p:spPr>
          <a:xfrm>
            <a:off x="6413500" y="1643360"/>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18" name="TextBox 17">
            <a:extLst>
              <a:ext uri="{FF2B5EF4-FFF2-40B4-BE49-F238E27FC236}">
                <a16:creationId xmlns:a16="http://schemas.microsoft.com/office/drawing/2014/main" id="{6DB48184-7F37-3126-7CAA-4CBCE15F7223}"/>
              </a:ext>
            </a:extLst>
          </p:cNvPr>
          <p:cNvSpPr txBox="1"/>
          <p:nvPr/>
        </p:nvSpPr>
        <p:spPr>
          <a:xfrm>
            <a:off x="8429013" y="1643360"/>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19" name="TextBox 18">
            <a:extLst>
              <a:ext uri="{FF2B5EF4-FFF2-40B4-BE49-F238E27FC236}">
                <a16:creationId xmlns:a16="http://schemas.microsoft.com/office/drawing/2014/main" id="{F0CC2468-F1FB-D3C2-ECD7-9D5ABE3E825F}"/>
              </a:ext>
            </a:extLst>
          </p:cNvPr>
          <p:cNvSpPr txBox="1"/>
          <p:nvPr/>
        </p:nvSpPr>
        <p:spPr>
          <a:xfrm>
            <a:off x="5537200" y="6106036"/>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20" name="TextBox 19">
            <a:extLst>
              <a:ext uri="{FF2B5EF4-FFF2-40B4-BE49-F238E27FC236}">
                <a16:creationId xmlns:a16="http://schemas.microsoft.com/office/drawing/2014/main" id="{B983872C-B5A3-523F-41D0-DF68B15AB694}"/>
              </a:ext>
            </a:extLst>
          </p:cNvPr>
          <p:cNvSpPr txBox="1"/>
          <p:nvPr/>
        </p:nvSpPr>
        <p:spPr>
          <a:xfrm>
            <a:off x="584200" y="6106035"/>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21" name="TextBox 20">
            <a:extLst>
              <a:ext uri="{FF2B5EF4-FFF2-40B4-BE49-F238E27FC236}">
                <a16:creationId xmlns:a16="http://schemas.microsoft.com/office/drawing/2014/main" id="{83FE781B-9008-0A86-8F84-C3119412D24E}"/>
              </a:ext>
            </a:extLst>
          </p:cNvPr>
          <p:cNvSpPr txBox="1"/>
          <p:nvPr/>
        </p:nvSpPr>
        <p:spPr>
          <a:xfrm>
            <a:off x="6433288" y="4016041"/>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pic>
        <p:nvPicPr>
          <p:cNvPr id="22" name="Graphic 21" descr="Rocket with solid fill">
            <a:extLst>
              <a:ext uri="{FF2B5EF4-FFF2-40B4-BE49-F238E27FC236}">
                <a16:creationId xmlns:a16="http://schemas.microsoft.com/office/drawing/2014/main" id="{ADBDFA17-F5C9-4F41-4338-070C49D9F69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54220" y="3190958"/>
            <a:ext cx="271613" cy="271613"/>
          </a:xfrm>
          <a:prstGeom prst="rect">
            <a:avLst/>
          </a:prstGeom>
        </p:spPr>
      </p:pic>
      <p:pic>
        <p:nvPicPr>
          <p:cNvPr id="23" name="Graphic 22" descr="Rocket with solid fill">
            <a:extLst>
              <a:ext uri="{FF2B5EF4-FFF2-40B4-BE49-F238E27FC236}">
                <a16:creationId xmlns:a16="http://schemas.microsoft.com/office/drawing/2014/main" id="{17B3172A-CF83-B134-23D7-F664C33BC6B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71887" y="684384"/>
            <a:ext cx="311727" cy="311727"/>
          </a:xfrm>
          <a:prstGeom prst="rect">
            <a:avLst/>
          </a:prstGeom>
        </p:spPr>
      </p:pic>
      <p:pic>
        <p:nvPicPr>
          <p:cNvPr id="24" name="Graphic 23" descr="Rocket with solid fill">
            <a:extLst>
              <a:ext uri="{FF2B5EF4-FFF2-40B4-BE49-F238E27FC236}">
                <a16:creationId xmlns:a16="http://schemas.microsoft.com/office/drawing/2014/main" id="{1517C6D7-D436-763A-31C1-21EA2B05F8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83771" y="684384"/>
            <a:ext cx="311727" cy="311727"/>
          </a:xfrm>
          <a:prstGeom prst="rect">
            <a:avLst/>
          </a:prstGeom>
        </p:spPr>
      </p:pic>
      <p:pic>
        <p:nvPicPr>
          <p:cNvPr id="25" name="Graphic 24" descr="Rocket with solid fill">
            <a:extLst>
              <a:ext uri="{FF2B5EF4-FFF2-40B4-BE49-F238E27FC236}">
                <a16:creationId xmlns:a16="http://schemas.microsoft.com/office/drawing/2014/main" id="{34F66C9F-645A-052F-CCCF-6E1E1A47D8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95237" y="3187412"/>
            <a:ext cx="311727" cy="311727"/>
          </a:xfrm>
          <a:prstGeom prst="rect">
            <a:avLst/>
          </a:prstGeom>
        </p:spPr>
      </p:pic>
      <p:pic>
        <p:nvPicPr>
          <p:cNvPr id="26" name="Graphic 25" descr="Rocket with solid fill">
            <a:extLst>
              <a:ext uri="{FF2B5EF4-FFF2-40B4-BE49-F238E27FC236}">
                <a16:creationId xmlns:a16="http://schemas.microsoft.com/office/drawing/2014/main" id="{0D2538B8-D3D7-5C56-28C5-D81E52B8AA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44209" y="684384"/>
            <a:ext cx="311727" cy="311727"/>
          </a:xfrm>
          <a:prstGeom prst="rect">
            <a:avLst/>
          </a:prstGeom>
        </p:spPr>
      </p:pic>
      <p:pic>
        <p:nvPicPr>
          <p:cNvPr id="27" name="Graphic 26" descr="Rocket with solid fill">
            <a:extLst>
              <a:ext uri="{FF2B5EF4-FFF2-40B4-BE49-F238E27FC236}">
                <a16:creationId xmlns:a16="http://schemas.microsoft.com/office/drawing/2014/main" id="{1BD19270-74CC-E732-1356-DB9ABE3FF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68816" y="684384"/>
            <a:ext cx="311727" cy="311727"/>
          </a:xfrm>
          <a:prstGeom prst="rect">
            <a:avLst/>
          </a:prstGeom>
        </p:spPr>
      </p:pic>
      <p:pic>
        <p:nvPicPr>
          <p:cNvPr id="28" name="Graphic 27" descr="Rocket with solid fill">
            <a:extLst>
              <a:ext uri="{FF2B5EF4-FFF2-40B4-BE49-F238E27FC236}">
                <a16:creationId xmlns:a16="http://schemas.microsoft.com/office/drawing/2014/main" id="{411E2A85-965B-7D77-957B-81167AE6843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06916" y="3139287"/>
            <a:ext cx="311727" cy="311727"/>
          </a:xfrm>
          <a:prstGeom prst="rect">
            <a:avLst/>
          </a:prstGeom>
        </p:spPr>
      </p:pic>
      <p:pic>
        <p:nvPicPr>
          <p:cNvPr id="29" name="Graphic 28" descr="Rocket with solid fill">
            <a:extLst>
              <a:ext uri="{FF2B5EF4-FFF2-40B4-BE49-F238E27FC236}">
                <a16:creationId xmlns:a16="http://schemas.microsoft.com/office/drawing/2014/main" id="{5E98D8C8-34DB-AAB4-399B-C42AF11FD7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35588" y="3164324"/>
            <a:ext cx="271613" cy="271613"/>
          </a:xfrm>
          <a:prstGeom prst="rect">
            <a:avLst/>
          </a:prstGeom>
        </p:spPr>
      </p:pic>
      <p:sp>
        <p:nvSpPr>
          <p:cNvPr id="30" name="TextBox 29">
            <a:extLst>
              <a:ext uri="{FF2B5EF4-FFF2-40B4-BE49-F238E27FC236}">
                <a16:creationId xmlns:a16="http://schemas.microsoft.com/office/drawing/2014/main" id="{6F202566-5E0E-8D90-B4D5-05A3B9951AB3}"/>
              </a:ext>
            </a:extLst>
          </p:cNvPr>
          <p:cNvSpPr txBox="1"/>
          <p:nvPr/>
        </p:nvSpPr>
        <p:spPr>
          <a:xfrm>
            <a:off x="6032500" y="263529"/>
            <a:ext cx="1752600" cy="276999"/>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pPr marL="0" indent="0">
              <a:buNone/>
            </a:pPr>
            <a:r>
              <a:rPr lang="en-AU" dirty="0">
                <a:latin typeface="Yu Gothic Medium" panose="020B0500000000000000" pitchFamily="34" charset="-128"/>
                <a:ea typeface="Yu Gothic Medium" panose="020B0500000000000000" pitchFamily="34" charset="-128"/>
              </a:rPr>
              <a:t>XXXXX</a:t>
            </a:r>
          </a:p>
        </p:txBody>
      </p:sp>
      <p:sp>
        <p:nvSpPr>
          <p:cNvPr id="3" name="TextBox 2">
            <a:extLst>
              <a:ext uri="{FF2B5EF4-FFF2-40B4-BE49-F238E27FC236}">
                <a16:creationId xmlns:a16="http://schemas.microsoft.com/office/drawing/2014/main" id="{AABE8181-5F0E-163B-DCC1-C94C6BEAC78C}"/>
              </a:ext>
            </a:extLst>
          </p:cNvPr>
          <p:cNvSpPr txBox="1"/>
          <p:nvPr/>
        </p:nvSpPr>
        <p:spPr>
          <a:xfrm>
            <a:off x="4460358" y="4016041"/>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4" name="TextBox 3">
            <a:extLst>
              <a:ext uri="{FF2B5EF4-FFF2-40B4-BE49-F238E27FC236}">
                <a16:creationId xmlns:a16="http://schemas.microsoft.com/office/drawing/2014/main" id="{9A0E0897-277F-D173-C1BB-D0BC250CFBE8}"/>
              </a:ext>
            </a:extLst>
          </p:cNvPr>
          <p:cNvSpPr txBox="1"/>
          <p:nvPr/>
        </p:nvSpPr>
        <p:spPr>
          <a:xfrm>
            <a:off x="383658" y="4016041"/>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
        <p:nvSpPr>
          <p:cNvPr id="9" name="TextBox 8">
            <a:extLst>
              <a:ext uri="{FF2B5EF4-FFF2-40B4-BE49-F238E27FC236}">
                <a16:creationId xmlns:a16="http://schemas.microsoft.com/office/drawing/2014/main" id="{30C78D97-5593-8EC1-2197-2B2E2980E637}"/>
              </a:ext>
            </a:extLst>
          </p:cNvPr>
          <p:cNvSpPr txBox="1"/>
          <p:nvPr/>
        </p:nvSpPr>
        <p:spPr>
          <a:xfrm>
            <a:off x="8429013" y="4010024"/>
            <a:ext cx="1752600" cy="461665"/>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r>
              <a:rPr lang="en-AU" dirty="0">
                <a:latin typeface="Yu Gothic Medium" panose="020B0500000000000000" pitchFamily="34" charset="-128"/>
                <a:ea typeface="Yu Gothic Medium" panose="020B0500000000000000" pitchFamily="34" charset="-128"/>
              </a:rPr>
              <a:t>XX</a:t>
            </a:r>
          </a:p>
          <a:p>
            <a:r>
              <a:rPr lang="en-AU" dirty="0">
                <a:latin typeface="Yu Gothic Medium" panose="020B0500000000000000" pitchFamily="34" charset="-128"/>
                <a:ea typeface="Yu Gothic Medium" panose="020B0500000000000000" pitchFamily="34" charset="-128"/>
              </a:rPr>
              <a:t>XX</a:t>
            </a:r>
          </a:p>
        </p:txBody>
      </p:sp>
    </p:spTree>
    <p:extLst>
      <p:ext uri="{BB962C8B-B14F-4D97-AF65-F5344CB8AC3E}">
        <p14:creationId xmlns:p14="http://schemas.microsoft.com/office/powerpoint/2010/main" val="28295627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9940</TotalTime>
  <Words>41</Words>
  <Application>Microsoft Office PowerPoint</Application>
  <PresentationFormat>Custom</PresentationFormat>
  <Paragraphs>27</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MS P Gothic(body)</vt:lpstr>
      <vt:lpstr>MS PGothic</vt:lpstr>
      <vt:lpstr>Yu Gothic Medium</vt:lpstr>
      <vt:lpstr>Arial</vt:lpstr>
      <vt:lpstr>Calibri</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BMC</dc:title>
  <dc:creator>Aiko Matsueda</dc:creator>
  <cp:lastModifiedBy>松枝愛子</cp:lastModifiedBy>
  <cp:revision>10</cp:revision>
  <cp:lastPrinted>2024-09-23T19:36:36Z</cp:lastPrinted>
  <dcterms:created xsi:type="dcterms:W3CDTF">2024-09-10T11:19:50Z</dcterms:created>
  <dcterms:modified xsi:type="dcterms:W3CDTF">2024-09-29T06:32:51Z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2019-02-14T00:00:00Z</vt:filetime>
  </property>
  <property fmtid="{D5CDD505-2E9C-101B-9397-08002B2CF9AE}" pid="3" name="Creator">
    <vt:lpwstr>Adobe Illustrator CC 22.1 (Macintosh)</vt:lpwstr>
  </property>
  <property fmtid="{D5CDD505-2E9C-101B-9397-08002B2CF9AE}" pid="4" name="LastSaved">
    <vt:filetime>2024-09-10T00:00:00Z</vt:filetime>
  </property>
</Properties>
</file>