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61" r:id="rId3"/>
  </p:sldIdLst>
  <p:sldSz cx="10693400" cy="7562850"/>
  <p:notesSz cx="7099300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FCF"/>
    <a:srgbClr val="FF1D1D"/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7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1D5AF4AE-5D35-2E83-9FCC-925DA96F846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87271321"/>
              </p:ext>
            </p:extLst>
          </p:nvPr>
        </p:nvGraphicFramePr>
        <p:xfrm>
          <a:off x="274218" y="604037"/>
          <a:ext cx="10082529" cy="66290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7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1731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762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762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762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762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76200">
                      <a:solidFill>
                        <a:srgbClr val="231F20"/>
                      </a:solidFill>
                      <a:prstDash val="solid"/>
                    </a:lnR>
                    <a:lnT w="762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39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7620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762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381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762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381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76200">
                      <a:solidFill>
                        <a:srgbClr val="231F20"/>
                      </a:solidFill>
                      <a:prstDash val="solid"/>
                    </a:lnR>
                    <a:lnT w="762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7831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38100">
                      <a:solidFill>
                        <a:srgbClr val="231F20"/>
                      </a:solidFill>
                      <a:prstDash val="solid"/>
                    </a:lnT>
                    <a:lnB w="762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76200">
                      <a:solidFill>
                        <a:srgbClr val="231F20"/>
                      </a:solidFill>
                      <a:prstDash val="solid"/>
                    </a:lnR>
                    <a:lnT w="38100">
                      <a:solidFill>
                        <a:srgbClr val="231F20"/>
                      </a:solidFill>
                      <a:prstDash val="solid"/>
                    </a:lnT>
                    <a:lnB w="762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8">
            <a:extLst>
              <a:ext uri="{FF2B5EF4-FFF2-40B4-BE49-F238E27FC236}">
                <a16:creationId xmlns:a16="http://schemas.microsoft.com/office/drawing/2014/main" id="{1618FEA6-EA23-C07C-7A32-D9AA16B7A440}"/>
              </a:ext>
            </a:extLst>
          </p:cNvPr>
          <p:cNvSpPr/>
          <p:nvPr userDrawn="1"/>
        </p:nvSpPr>
        <p:spPr>
          <a:xfrm>
            <a:off x="546112" y="5738469"/>
            <a:ext cx="24130" cy="11430"/>
          </a:xfrm>
          <a:custGeom>
            <a:avLst/>
            <a:gdLst/>
            <a:ahLst/>
            <a:cxnLst/>
            <a:rect l="l" t="t" r="r" b="b"/>
            <a:pathLst>
              <a:path w="24129" h="11429">
                <a:moveTo>
                  <a:pt x="23533" y="6350"/>
                </a:moveTo>
                <a:lnTo>
                  <a:pt x="23037" y="6350"/>
                </a:lnTo>
                <a:lnTo>
                  <a:pt x="23037" y="1270"/>
                </a:lnTo>
                <a:lnTo>
                  <a:pt x="22948" y="0"/>
                </a:lnTo>
                <a:lnTo>
                  <a:pt x="0" y="0"/>
                </a:lnTo>
                <a:lnTo>
                  <a:pt x="0" y="1270"/>
                </a:lnTo>
                <a:lnTo>
                  <a:pt x="0" y="6350"/>
                </a:lnTo>
                <a:lnTo>
                  <a:pt x="0" y="11430"/>
                </a:lnTo>
                <a:lnTo>
                  <a:pt x="23533" y="11430"/>
                </a:lnTo>
                <a:lnTo>
                  <a:pt x="23533" y="635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27">
            <a:extLst>
              <a:ext uri="{FF2B5EF4-FFF2-40B4-BE49-F238E27FC236}">
                <a16:creationId xmlns:a16="http://schemas.microsoft.com/office/drawing/2014/main" id="{F0D873C6-E653-0A23-BEA4-2BD738D86F90}"/>
              </a:ext>
            </a:extLst>
          </p:cNvPr>
          <p:cNvPicPr/>
          <p:nvPr userDrawn="1"/>
        </p:nvPicPr>
        <p:blipFill>
          <a:blip r:embed="rId2" cstate="print"/>
          <a:srcRect l="77040" b="47097"/>
          <a:stretch/>
        </p:blipFill>
        <p:spPr>
          <a:xfrm>
            <a:off x="5853246" y="688088"/>
            <a:ext cx="365915" cy="360934"/>
          </a:xfrm>
          <a:prstGeom prst="rect">
            <a:avLst/>
          </a:prstGeom>
        </p:spPr>
      </p:pic>
      <p:pic>
        <p:nvPicPr>
          <p:cNvPr id="33" name="object 30">
            <a:extLst>
              <a:ext uri="{FF2B5EF4-FFF2-40B4-BE49-F238E27FC236}">
                <a16:creationId xmlns:a16="http://schemas.microsoft.com/office/drawing/2014/main" id="{0208DFD7-E378-5CEB-1AF0-E032EAAA7A9F}"/>
              </a:ext>
            </a:extLst>
          </p:cNvPr>
          <p:cNvPicPr/>
          <p:nvPr userDrawn="1"/>
        </p:nvPicPr>
        <p:blipFill>
          <a:blip r:embed="rId3" cstate="print"/>
          <a:srcRect l="69473" b="39725"/>
          <a:stretch/>
        </p:blipFill>
        <p:spPr>
          <a:xfrm>
            <a:off x="1823578" y="700296"/>
            <a:ext cx="372184" cy="335452"/>
          </a:xfrm>
          <a:prstGeom prst="rect">
            <a:avLst/>
          </a:prstGeom>
        </p:spPr>
      </p:pic>
      <p:pic>
        <p:nvPicPr>
          <p:cNvPr id="39" name="object 36">
            <a:extLst>
              <a:ext uri="{FF2B5EF4-FFF2-40B4-BE49-F238E27FC236}">
                <a16:creationId xmlns:a16="http://schemas.microsoft.com/office/drawing/2014/main" id="{FBE84DF5-D34B-464C-F720-8A9E253B4BCD}"/>
              </a:ext>
            </a:extLst>
          </p:cNvPr>
          <p:cNvPicPr/>
          <p:nvPr userDrawn="1"/>
        </p:nvPicPr>
        <p:blipFill>
          <a:blip r:embed="rId4" cstate="print"/>
          <a:srcRect l="77189" b="35468"/>
          <a:stretch/>
        </p:blipFill>
        <p:spPr>
          <a:xfrm>
            <a:off x="7883767" y="711411"/>
            <a:ext cx="353059" cy="337611"/>
          </a:xfrm>
          <a:prstGeom prst="rect">
            <a:avLst/>
          </a:prstGeom>
        </p:spPr>
      </p:pic>
      <p:pic>
        <p:nvPicPr>
          <p:cNvPr id="40" name="object 37">
            <a:extLst>
              <a:ext uri="{FF2B5EF4-FFF2-40B4-BE49-F238E27FC236}">
                <a16:creationId xmlns:a16="http://schemas.microsoft.com/office/drawing/2014/main" id="{CAED7EE3-C680-026A-BF2A-69C3892B2D9E}"/>
              </a:ext>
            </a:extLst>
          </p:cNvPr>
          <p:cNvPicPr/>
          <p:nvPr userDrawn="1"/>
        </p:nvPicPr>
        <p:blipFill>
          <a:blip r:embed="rId5" cstate="print"/>
          <a:srcRect l="77990" b="31516"/>
          <a:stretch/>
        </p:blipFill>
        <p:spPr>
          <a:xfrm>
            <a:off x="3855228" y="724848"/>
            <a:ext cx="387209" cy="324174"/>
          </a:xfrm>
          <a:prstGeom prst="rect">
            <a:avLst/>
          </a:prstGeom>
        </p:spPr>
      </p:pic>
      <p:pic>
        <p:nvPicPr>
          <p:cNvPr id="41" name="object 38">
            <a:extLst>
              <a:ext uri="{FF2B5EF4-FFF2-40B4-BE49-F238E27FC236}">
                <a16:creationId xmlns:a16="http://schemas.microsoft.com/office/drawing/2014/main" id="{7A5D01D0-E067-2E73-40AD-472E5DFF8547}"/>
              </a:ext>
            </a:extLst>
          </p:cNvPr>
          <p:cNvPicPr/>
          <p:nvPr userDrawn="1"/>
        </p:nvPicPr>
        <p:blipFill>
          <a:blip r:embed="rId6" cstate="print"/>
          <a:srcRect l="73211" r="-1" b="33566"/>
          <a:stretch/>
        </p:blipFill>
        <p:spPr>
          <a:xfrm>
            <a:off x="3807460" y="3185807"/>
            <a:ext cx="433124" cy="311150"/>
          </a:xfrm>
          <a:prstGeom prst="rect">
            <a:avLst/>
          </a:prstGeom>
        </p:spPr>
      </p:pic>
      <p:pic>
        <p:nvPicPr>
          <p:cNvPr id="42" name="object 39">
            <a:extLst>
              <a:ext uri="{FF2B5EF4-FFF2-40B4-BE49-F238E27FC236}">
                <a16:creationId xmlns:a16="http://schemas.microsoft.com/office/drawing/2014/main" id="{E0C87B17-DE67-8B54-60E2-FE803D8DEFB1}"/>
              </a:ext>
            </a:extLst>
          </p:cNvPr>
          <p:cNvPicPr/>
          <p:nvPr userDrawn="1"/>
        </p:nvPicPr>
        <p:blipFill>
          <a:blip r:embed="rId7" cstate="print"/>
          <a:srcRect l="69125" b="36382"/>
          <a:stretch/>
        </p:blipFill>
        <p:spPr>
          <a:xfrm>
            <a:off x="7815580" y="3198086"/>
            <a:ext cx="467942" cy="314111"/>
          </a:xfrm>
          <a:prstGeom prst="rect">
            <a:avLst/>
          </a:prstGeom>
        </p:spPr>
      </p:pic>
      <p:grpSp>
        <p:nvGrpSpPr>
          <p:cNvPr id="43" name="object 40">
            <a:extLst>
              <a:ext uri="{FF2B5EF4-FFF2-40B4-BE49-F238E27FC236}">
                <a16:creationId xmlns:a16="http://schemas.microsoft.com/office/drawing/2014/main" id="{557FD95C-B2BC-8E97-6F9E-CB9C53CBAB78}"/>
              </a:ext>
            </a:extLst>
          </p:cNvPr>
          <p:cNvGrpSpPr/>
          <p:nvPr userDrawn="1"/>
        </p:nvGrpSpPr>
        <p:grpSpPr>
          <a:xfrm>
            <a:off x="9897332" y="690882"/>
            <a:ext cx="374806" cy="351378"/>
            <a:chOff x="9864468" y="721362"/>
            <a:chExt cx="407670" cy="363220"/>
          </a:xfrm>
        </p:grpSpPr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2B4FE72D-B0B7-E3BF-F158-76231CED8827}"/>
                </a:ext>
              </a:extLst>
            </p:cNvPr>
            <p:cNvSpPr/>
            <p:nvPr/>
          </p:nvSpPr>
          <p:spPr>
            <a:xfrm>
              <a:off x="9877168" y="734062"/>
              <a:ext cx="382270" cy="337820"/>
            </a:xfrm>
            <a:custGeom>
              <a:avLst/>
              <a:gdLst/>
              <a:ahLst/>
              <a:cxnLst/>
              <a:rect l="l" t="t" r="r" b="b"/>
              <a:pathLst>
                <a:path w="382270" h="337819">
                  <a:moveTo>
                    <a:pt x="46456" y="200329"/>
                  </a:moveTo>
                  <a:lnTo>
                    <a:pt x="60457" y="242744"/>
                  </a:lnTo>
                  <a:lnTo>
                    <a:pt x="84178" y="278934"/>
                  </a:lnTo>
                  <a:lnTo>
                    <a:pt x="115843" y="307625"/>
                  </a:lnTo>
                  <a:lnTo>
                    <a:pt x="153670" y="327544"/>
                  </a:lnTo>
                  <a:lnTo>
                    <a:pt x="195883" y="337420"/>
                  </a:lnTo>
                  <a:lnTo>
                    <a:pt x="240703" y="335978"/>
                  </a:lnTo>
                  <a:lnTo>
                    <a:pt x="284189" y="322653"/>
                  </a:lnTo>
                  <a:lnTo>
                    <a:pt x="321366" y="299183"/>
                  </a:lnTo>
                  <a:lnTo>
                    <a:pt x="350904" y="267428"/>
                  </a:lnTo>
                  <a:lnTo>
                    <a:pt x="371468" y="229245"/>
                  </a:lnTo>
                  <a:lnTo>
                    <a:pt x="381728" y="186494"/>
                  </a:lnTo>
                  <a:lnTo>
                    <a:pt x="380352" y="141033"/>
                  </a:lnTo>
                  <a:lnTo>
                    <a:pt x="367027" y="97547"/>
                  </a:lnTo>
                  <a:lnTo>
                    <a:pt x="343558" y="60368"/>
                  </a:lnTo>
                  <a:lnTo>
                    <a:pt x="311802" y="30830"/>
                  </a:lnTo>
                  <a:lnTo>
                    <a:pt x="273619" y="10263"/>
                  </a:lnTo>
                  <a:lnTo>
                    <a:pt x="230868" y="0"/>
                  </a:lnTo>
                  <a:lnTo>
                    <a:pt x="185407" y="1371"/>
                  </a:lnTo>
                  <a:lnTo>
                    <a:pt x="127134" y="22427"/>
                  </a:lnTo>
                  <a:lnTo>
                    <a:pt x="81749" y="61353"/>
                  </a:lnTo>
                  <a:lnTo>
                    <a:pt x="1689" y="171030"/>
                  </a:lnTo>
                  <a:lnTo>
                    <a:pt x="0" y="173138"/>
                  </a:lnTo>
                  <a:lnTo>
                    <a:pt x="850" y="175958"/>
                  </a:lnTo>
                  <a:lnTo>
                    <a:pt x="1651" y="178637"/>
                  </a:lnTo>
                  <a:lnTo>
                    <a:pt x="3810" y="179552"/>
                  </a:lnTo>
                  <a:lnTo>
                    <a:pt x="45745" y="196329"/>
                  </a:lnTo>
                  <a:lnTo>
                    <a:pt x="46456" y="200329"/>
                  </a:lnTo>
                  <a:close/>
                </a:path>
              </a:pathLst>
            </a:custGeom>
            <a:ln w="253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2">
              <a:extLst>
                <a:ext uri="{FF2B5EF4-FFF2-40B4-BE49-F238E27FC236}">
                  <a16:creationId xmlns:a16="http://schemas.microsoft.com/office/drawing/2014/main" id="{535ED2DA-7B9C-E8BE-BB2C-C32275ACD5F1}"/>
                </a:ext>
              </a:extLst>
            </p:cNvPr>
            <p:cNvSpPr/>
            <p:nvPr/>
          </p:nvSpPr>
          <p:spPr>
            <a:xfrm>
              <a:off x="10018862" y="854397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40" h="40640">
                  <a:moveTo>
                    <a:pt x="20078" y="0"/>
                  </a:moveTo>
                  <a:lnTo>
                    <a:pt x="12264" y="1580"/>
                  </a:lnTo>
                  <a:lnTo>
                    <a:pt x="5881" y="5888"/>
                  </a:lnTo>
                  <a:lnTo>
                    <a:pt x="1578" y="12274"/>
                  </a:lnTo>
                  <a:lnTo>
                    <a:pt x="0" y="20091"/>
                  </a:lnTo>
                  <a:lnTo>
                    <a:pt x="1578" y="27906"/>
                  </a:lnTo>
                  <a:lnTo>
                    <a:pt x="5881" y="34288"/>
                  </a:lnTo>
                  <a:lnTo>
                    <a:pt x="12264" y="38591"/>
                  </a:lnTo>
                  <a:lnTo>
                    <a:pt x="20078" y="40170"/>
                  </a:lnTo>
                  <a:lnTo>
                    <a:pt x="27898" y="38591"/>
                  </a:lnTo>
                  <a:lnTo>
                    <a:pt x="34280" y="34288"/>
                  </a:lnTo>
                  <a:lnTo>
                    <a:pt x="38581" y="27906"/>
                  </a:lnTo>
                  <a:lnTo>
                    <a:pt x="40157" y="20091"/>
                  </a:lnTo>
                  <a:lnTo>
                    <a:pt x="38581" y="12274"/>
                  </a:lnTo>
                  <a:lnTo>
                    <a:pt x="34280" y="5888"/>
                  </a:lnTo>
                  <a:lnTo>
                    <a:pt x="27898" y="1580"/>
                  </a:lnTo>
                  <a:lnTo>
                    <a:pt x="200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3">
              <a:extLst>
                <a:ext uri="{FF2B5EF4-FFF2-40B4-BE49-F238E27FC236}">
                  <a16:creationId xmlns:a16="http://schemas.microsoft.com/office/drawing/2014/main" id="{3C2456B5-3082-2B5D-818B-60A054B7B1BB}"/>
                </a:ext>
              </a:extLst>
            </p:cNvPr>
            <p:cNvSpPr/>
            <p:nvPr/>
          </p:nvSpPr>
          <p:spPr>
            <a:xfrm>
              <a:off x="9936436" y="974303"/>
              <a:ext cx="113030" cy="19685"/>
            </a:xfrm>
            <a:custGeom>
              <a:avLst/>
              <a:gdLst/>
              <a:ahLst/>
              <a:cxnLst/>
              <a:rect l="l" t="t" r="r" b="b"/>
              <a:pathLst>
                <a:path w="113029" h="19684">
                  <a:moveTo>
                    <a:pt x="0" y="0"/>
                  </a:moveTo>
                  <a:lnTo>
                    <a:pt x="9417" y="11321"/>
                  </a:lnTo>
                  <a:lnTo>
                    <a:pt x="17049" y="17135"/>
                  </a:lnTo>
                  <a:lnTo>
                    <a:pt x="26939" y="19277"/>
                  </a:lnTo>
                  <a:lnTo>
                    <a:pt x="43129" y="19583"/>
                  </a:lnTo>
                  <a:lnTo>
                    <a:pt x="69946" y="16523"/>
                  </a:lnTo>
                  <a:lnTo>
                    <a:pt x="92057" y="9791"/>
                  </a:lnTo>
                  <a:lnTo>
                    <a:pt x="107074" y="3059"/>
                  </a:lnTo>
                  <a:lnTo>
                    <a:pt x="11261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91EA764-5035-4401-7C83-4CF82BD18B1C}"/>
              </a:ext>
            </a:extLst>
          </p:cNvPr>
          <p:cNvGrpSpPr/>
          <p:nvPr userDrawn="1"/>
        </p:nvGrpSpPr>
        <p:grpSpPr>
          <a:xfrm>
            <a:off x="9892523" y="5555540"/>
            <a:ext cx="334587" cy="378143"/>
            <a:chOff x="9860690" y="5616323"/>
            <a:chExt cx="382905" cy="445091"/>
          </a:xfrm>
        </p:grpSpPr>
        <p:pic>
          <p:nvPicPr>
            <p:cNvPr id="50" name="object 47">
              <a:extLst>
                <a:ext uri="{FF2B5EF4-FFF2-40B4-BE49-F238E27FC236}">
                  <a16:creationId xmlns:a16="http://schemas.microsoft.com/office/drawing/2014/main" id="{DF91A71C-835E-6376-85AB-8982C40B5864}"/>
                </a:ext>
              </a:extLst>
            </p:cNvPr>
            <p:cNvPicPr/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9927794" y="5616323"/>
              <a:ext cx="248615" cy="149057"/>
            </a:xfrm>
            <a:prstGeom prst="rect">
              <a:avLst/>
            </a:prstGeom>
          </p:spPr>
        </p:pic>
        <p:grpSp>
          <p:nvGrpSpPr>
            <p:cNvPr id="51" name="object 48">
              <a:extLst>
                <a:ext uri="{FF2B5EF4-FFF2-40B4-BE49-F238E27FC236}">
                  <a16:creationId xmlns:a16="http://schemas.microsoft.com/office/drawing/2014/main" id="{DE9C2920-BA0C-11B8-AFFD-AC6B152E737D}"/>
                </a:ext>
              </a:extLst>
            </p:cNvPr>
            <p:cNvGrpSpPr/>
            <p:nvPr userDrawn="1"/>
          </p:nvGrpSpPr>
          <p:grpSpPr>
            <a:xfrm>
              <a:off x="9860690" y="5722959"/>
              <a:ext cx="382905" cy="338455"/>
              <a:chOff x="9860690" y="5722959"/>
              <a:chExt cx="382905" cy="338455"/>
            </a:xfrm>
          </p:grpSpPr>
          <p:sp>
            <p:nvSpPr>
              <p:cNvPr id="52" name="object 49">
                <a:extLst>
                  <a:ext uri="{FF2B5EF4-FFF2-40B4-BE49-F238E27FC236}">
                    <a16:creationId xmlns:a16="http://schemas.microsoft.com/office/drawing/2014/main" id="{718BB911-3B2C-28C6-D35F-CAC300AF5024}"/>
                  </a:ext>
                </a:extLst>
              </p:cNvPr>
              <p:cNvSpPr/>
              <p:nvPr/>
            </p:nvSpPr>
            <p:spPr>
              <a:xfrm>
                <a:off x="9873390" y="5913680"/>
                <a:ext cx="357505" cy="135255"/>
              </a:xfrm>
              <a:custGeom>
                <a:avLst/>
                <a:gdLst/>
                <a:ahLst/>
                <a:cxnLst/>
                <a:rect l="l" t="t" r="r" b="b"/>
                <a:pathLst>
                  <a:path w="357504" h="135254">
                    <a:moveTo>
                      <a:pt x="357441" y="119291"/>
                    </a:moveTo>
                    <a:lnTo>
                      <a:pt x="357441" y="127850"/>
                    </a:lnTo>
                    <a:lnTo>
                      <a:pt x="350494" y="134797"/>
                    </a:lnTo>
                    <a:lnTo>
                      <a:pt x="341922" y="134797"/>
                    </a:lnTo>
                    <a:lnTo>
                      <a:pt x="15519" y="134797"/>
                    </a:lnTo>
                    <a:lnTo>
                      <a:pt x="6946" y="134797"/>
                    </a:lnTo>
                    <a:lnTo>
                      <a:pt x="0" y="127850"/>
                    </a:lnTo>
                    <a:lnTo>
                      <a:pt x="0" y="119291"/>
                    </a:lnTo>
                    <a:lnTo>
                      <a:pt x="0" y="15557"/>
                    </a:lnTo>
                    <a:lnTo>
                      <a:pt x="0" y="6972"/>
                    </a:lnTo>
                    <a:lnTo>
                      <a:pt x="6946" y="0"/>
                    </a:lnTo>
                    <a:lnTo>
                      <a:pt x="15519" y="0"/>
                    </a:lnTo>
                    <a:lnTo>
                      <a:pt x="341922" y="0"/>
                    </a:lnTo>
                    <a:lnTo>
                      <a:pt x="350494" y="0"/>
                    </a:lnTo>
                    <a:lnTo>
                      <a:pt x="357441" y="6972"/>
                    </a:lnTo>
                    <a:lnTo>
                      <a:pt x="357441" y="15557"/>
                    </a:lnTo>
                    <a:lnTo>
                      <a:pt x="357441" y="119291"/>
                    </a:lnTo>
                    <a:close/>
                  </a:path>
                </a:pathLst>
              </a:custGeom>
              <a:ln w="25399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50">
                <a:extLst>
                  <a:ext uri="{FF2B5EF4-FFF2-40B4-BE49-F238E27FC236}">
                    <a16:creationId xmlns:a16="http://schemas.microsoft.com/office/drawing/2014/main" id="{F655063E-63B0-A3C5-EE49-B9071129DA52}"/>
                  </a:ext>
                </a:extLst>
              </p:cNvPr>
              <p:cNvSpPr/>
              <p:nvPr/>
            </p:nvSpPr>
            <p:spPr>
              <a:xfrm>
                <a:off x="9924542" y="5735659"/>
                <a:ext cx="255270" cy="255270"/>
              </a:xfrm>
              <a:custGeom>
                <a:avLst/>
                <a:gdLst/>
                <a:ahLst/>
                <a:cxnLst/>
                <a:rect l="l" t="t" r="r" b="b"/>
                <a:pathLst>
                  <a:path w="255270" h="255270">
                    <a:moveTo>
                      <a:pt x="248170" y="0"/>
                    </a:moveTo>
                    <a:lnTo>
                      <a:pt x="6959" y="0"/>
                    </a:lnTo>
                    <a:lnTo>
                      <a:pt x="0" y="6946"/>
                    </a:lnTo>
                    <a:lnTo>
                      <a:pt x="0" y="248170"/>
                    </a:lnTo>
                    <a:lnTo>
                      <a:pt x="6959" y="255117"/>
                    </a:lnTo>
                    <a:lnTo>
                      <a:pt x="248170" y="255117"/>
                    </a:lnTo>
                    <a:lnTo>
                      <a:pt x="255130" y="248170"/>
                    </a:lnTo>
                    <a:lnTo>
                      <a:pt x="255130" y="15506"/>
                    </a:lnTo>
                    <a:lnTo>
                      <a:pt x="255130" y="6946"/>
                    </a:lnTo>
                    <a:lnTo>
                      <a:pt x="24817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51">
                <a:extLst>
                  <a:ext uri="{FF2B5EF4-FFF2-40B4-BE49-F238E27FC236}">
                    <a16:creationId xmlns:a16="http://schemas.microsoft.com/office/drawing/2014/main" id="{DEF4D86B-19E2-9781-C75F-850EE19BD5C9}"/>
                  </a:ext>
                </a:extLst>
              </p:cNvPr>
              <p:cNvSpPr/>
              <p:nvPr/>
            </p:nvSpPr>
            <p:spPr>
              <a:xfrm>
                <a:off x="9924542" y="5735659"/>
                <a:ext cx="255270" cy="255270"/>
              </a:xfrm>
              <a:custGeom>
                <a:avLst/>
                <a:gdLst/>
                <a:ahLst/>
                <a:cxnLst/>
                <a:rect l="l" t="t" r="r" b="b"/>
                <a:pathLst>
                  <a:path w="255270" h="255270">
                    <a:moveTo>
                      <a:pt x="255130" y="15506"/>
                    </a:moveTo>
                    <a:lnTo>
                      <a:pt x="255130" y="6946"/>
                    </a:lnTo>
                    <a:lnTo>
                      <a:pt x="248170" y="0"/>
                    </a:lnTo>
                    <a:lnTo>
                      <a:pt x="239598" y="0"/>
                    </a:lnTo>
                    <a:lnTo>
                      <a:pt x="15532" y="0"/>
                    </a:lnTo>
                    <a:lnTo>
                      <a:pt x="6959" y="0"/>
                    </a:lnTo>
                    <a:lnTo>
                      <a:pt x="0" y="6946"/>
                    </a:lnTo>
                    <a:lnTo>
                      <a:pt x="0" y="15506"/>
                    </a:lnTo>
                    <a:lnTo>
                      <a:pt x="0" y="239610"/>
                    </a:lnTo>
                    <a:lnTo>
                      <a:pt x="0" y="248170"/>
                    </a:lnTo>
                    <a:lnTo>
                      <a:pt x="6959" y="255117"/>
                    </a:lnTo>
                    <a:lnTo>
                      <a:pt x="15532" y="255117"/>
                    </a:lnTo>
                    <a:lnTo>
                      <a:pt x="239598" y="255117"/>
                    </a:lnTo>
                    <a:lnTo>
                      <a:pt x="248170" y="255117"/>
                    </a:lnTo>
                    <a:lnTo>
                      <a:pt x="255130" y="248170"/>
                    </a:lnTo>
                    <a:lnTo>
                      <a:pt x="255130" y="239610"/>
                    </a:lnTo>
                    <a:lnTo>
                      <a:pt x="255130" y="15506"/>
                    </a:lnTo>
                    <a:close/>
                  </a:path>
                </a:pathLst>
              </a:custGeom>
              <a:ln w="25399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52">
                <a:extLst>
                  <a:ext uri="{FF2B5EF4-FFF2-40B4-BE49-F238E27FC236}">
                    <a16:creationId xmlns:a16="http://schemas.microsoft.com/office/drawing/2014/main" id="{345634DA-7BEC-1324-4F81-EBE513E3B47D}"/>
                  </a:ext>
                </a:extLst>
              </p:cNvPr>
              <p:cNvSpPr/>
              <p:nvPr/>
            </p:nvSpPr>
            <p:spPr>
              <a:xfrm>
                <a:off x="9966045" y="5821743"/>
                <a:ext cx="86360" cy="123189"/>
              </a:xfrm>
              <a:custGeom>
                <a:avLst/>
                <a:gdLst/>
                <a:ahLst/>
                <a:cxnLst/>
                <a:rect l="l" t="t" r="r" b="b"/>
                <a:pathLst>
                  <a:path w="86359" h="123189">
                    <a:moveTo>
                      <a:pt x="86067" y="0"/>
                    </a:moveTo>
                    <a:lnTo>
                      <a:pt x="0" y="0"/>
                    </a:lnTo>
                    <a:lnTo>
                      <a:pt x="0" y="122631"/>
                    </a:lnTo>
                    <a:lnTo>
                      <a:pt x="86067" y="122631"/>
                    </a:lnTo>
                    <a:lnTo>
                      <a:pt x="86067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53">
                <a:extLst>
                  <a:ext uri="{FF2B5EF4-FFF2-40B4-BE49-F238E27FC236}">
                    <a16:creationId xmlns:a16="http://schemas.microsoft.com/office/drawing/2014/main" id="{34C14697-471F-1731-0660-17462675A661}"/>
                  </a:ext>
                </a:extLst>
              </p:cNvPr>
              <p:cNvSpPr/>
              <p:nvPr/>
            </p:nvSpPr>
            <p:spPr>
              <a:xfrm>
                <a:off x="10094518" y="5822823"/>
                <a:ext cx="4889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48895" h="120650">
                    <a:moveTo>
                      <a:pt x="48514" y="45123"/>
                    </a:moveTo>
                    <a:lnTo>
                      <a:pt x="0" y="45123"/>
                    </a:lnTo>
                    <a:lnTo>
                      <a:pt x="0" y="0"/>
                    </a:lnTo>
                    <a:lnTo>
                      <a:pt x="48514" y="0"/>
                    </a:lnTo>
                    <a:lnTo>
                      <a:pt x="48514" y="45123"/>
                    </a:lnTo>
                    <a:close/>
                  </a:path>
                  <a:path w="48895" h="120650">
                    <a:moveTo>
                      <a:pt x="48514" y="120484"/>
                    </a:moveTo>
                    <a:lnTo>
                      <a:pt x="0" y="120484"/>
                    </a:lnTo>
                    <a:lnTo>
                      <a:pt x="0" y="75387"/>
                    </a:lnTo>
                    <a:lnTo>
                      <a:pt x="48514" y="75387"/>
                    </a:lnTo>
                    <a:lnTo>
                      <a:pt x="48514" y="120484"/>
                    </a:lnTo>
                    <a:close/>
                  </a:path>
                </a:pathLst>
              </a:custGeom>
              <a:ln w="1270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57" name="object 54">
            <a:extLst>
              <a:ext uri="{FF2B5EF4-FFF2-40B4-BE49-F238E27FC236}">
                <a16:creationId xmlns:a16="http://schemas.microsoft.com/office/drawing/2014/main" id="{0151187E-1276-B4A6-6908-ABC54CF217FF}"/>
              </a:ext>
            </a:extLst>
          </p:cNvPr>
          <p:cNvGrpSpPr/>
          <p:nvPr userDrawn="1"/>
        </p:nvGrpSpPr>
        <p:grpSpPr>
          <a:xfrm>
            <a:off x="5589682" y="415453"/>
            <a:ext cx="295275" cy="85090"/>
            <a:chOff x="5589682" y="415453"/>
            <a:chExt cx="295275" cy="85090"/>
          </a:xfrm>
        </p:grpSpPr>
        <p:sp>
          <p:nvSpPr>
            <p:cNvPr id="58" name="object 55">
              <a:extLst>
                <a:ext uri="{FF2B5EF4-FFF2-40B4-BE49-F238E27FC236}">
                  <a16:creationId xmlns:a16="http://schemas.microsoft.com/office/drawing/2014/main" id="{32AF6FF2-9176-91DF-8EFF-B753379665CB}"/>
                </a:ext>
              </a:extLst>
            </p:cNvPr>
            <p:cNvSpPr/>
            <p:nvPr/>
          </p:nvSpPr>
          <p:spPr>
            <a:xfrm>
              <a:off x="5589676" y="415454"/>
              <a:ext cx="190500" cy="85090"/>
            </a:xfrm>
            <a:custGeom>
              <a:avLst/>
              <a:gdLst/>
              <a:ahLst/>
              <a:cxnLst/>
              <a:rect l="l" t="t" r="r" b="b"/>
              <a:pathLst>
                <a:path w="190500" h="85090">
                  <a:moveTo>
                    <a:pt x="75463" y="0"/>
                  </a:moveTo>
                  <a:lnTo>
                    <a:pt x="71704" y="609"/>
                  </a:lnTo>
                  <a:lnTo>
                    <a:pt x="69672" y="711"/>
                  </a:lnTo>
                  <a:lnTo>
                    <a:pt x="16052" y="711"/>
                  </a:lnTo>
                  <a:lnTo>
                    <a:pt x="14020" y="609"/>
                  </a:lnTo>
                  <a:lnTo>
                    <a:pt x="10274" y="0"/>
                  </a:lnTo>
                  <a:lnTo>
                    <a:pt x="10274" y="12395"/>
                  </a:lnTo>
                  <a:lnTo>
                    <a:pt x="13627" y="11976"/>
                  </a:lnTo>
                  <a:lnTo>
                    <a:pt x="16052" y="11887"/>
                  </a:lnTo>
                  <a:lnTo>
                    <a:pt x="69672" y="11887"/>
                  </a:lnTo>
                  <a:lnTo>
                    <a:pt x="72110" y="11976"/>
                  </a:lnTo>
                  <a:lnTo>
                    <a:pt x="75463" y="12395"/>
                  </a:lnTo>
                  <a:lnTo>
                    <a:pt x="75463" y="11887"/>
                  </a:lnTo>
                  <a:lnTo>
                    <a:pt x="75463" y="711"/>
                  </a:lnTo>
                  <a:lnTo>
                    <a:pt x="75463" y="0"/>
                  </a:lnTo>
                  <a:close/>
                </a:path>
                <a:path w="190500" h="85090">
                  <a:moveTo>
                    <a:pt x="85610" y="25590"/>
                  </a:moveTo>
                  <a:lnTo>
                    <a:pt x="81762" y="26200"/>
                  </a:lnTo>
                  <a:lnTo>
                    <a:pt x="79413" y="26301"/>
                  </a:lnTo>
                  <a:lnTo>
                    <a:pt x="6108" y="26301"/>
                  </a:lnTo>
                  <a:lnTo>
                    <a:pt x="3873" y="26200"/>
                  </a:lnTo>
                  <a:lnTo>
                    <a:pt x="0" y="25590"/>
                  </a:lnTo>
                  <a:lnTo>
                    <a:pt x="0" y="37668"/>
                  </a:lnTo>
                  <a:lnTo>
                    <a:pt x="3670" y="37261"/>
                  </a:lnTo>
                  <a:lnTo>
                    <a:pt x="6007" y="37160"/>
                  </a:lnTo>
                  <a:lnTo>
                    <a:pt x="37680" y="37160"/>
                  </a:lnTo>
                  <a:lnTo>
                    <a:pt x="17449" y="70180"/>
                  </a:lnTo>
                  <a:lnTo>
                    <a:pt x="9156" y="73304"/>
                  </a:lnTo>
                  <a:lnTo>
                    <a:pt x="13525" y="77571"/>
                  </a:lnTo>
                  <a:lnTo>
                    <a:pt x="14833" y="79311"/>
                  </a:lnTo>
                  <a:lnTo>
                    <a:pt x="17373" y="84480"/>
                  </a:lnTo>
                  <a:lnTo>
                    <a:pt x="26543" y="80302"/>
                  </a:lnTo>
                  <a:lnTo>
                    <a:pt x="50279" y="45351"/>
                  </a:lnTo>
                  <a:lnTo>
                    <a:pt x="50990" y="37160"/>
                  </a:lnTo>
                  <a:lnTo>
                    <a:pt x="79629" y="37160"/>
                  </a:lnTo>
                  <a:lnTo>
                    <a:pt x="81965" y="37261"/>
                  </a:lnTo>
                  <a:lnTo>
                    <a:pt x="85610" y="37668"/>
                  </a:lnTo>
                  <a:lnTo>
                    <a:pt x="85610" y="37160"/>
                  </a:lnTo>
                  <a:lnTo>
                    <a:pt x="85610" y="26301"/>
                  </a:lnTo>
                  <a:lnTo>
                    <a:pt x="85610" y="25590"/>
                  </a:lnTo>
                  <a:close/>
                </a:path>
                <a:path w="190500" h="85090">
                  <a:moveTo>
                    <a:pt x="190474" y="32600"/>
                  </a:moveTo>
                  <a:lnTo>
                    <a:pt x="186004" y="33210"/>
                  </a:lnTo>
                  <a:lnTo>
                    <a:pt x="184073" y="33312"/>
                  </a:lnTo>
                  <a:lnTo>
                    <a:pt x="107911" y="33210"/>
                  </a:lnTo>
                  <a:lnTo>
                    <a:pt x="103441" y="32600"/>
                  </a:lnTo>
                  <a:lnTo>
                    <a:pt x="103441" y="46710"/>
                  </a:lnTo>
                  <a:lnTo>
                    <a:pt x="107505" y="46202"/>
                  </a:lnTo>
                  <a:lnTo>
                    <a:pt x="186410" y="46202"/>
                  </a:lnTo>
                  <a:lnTo>
                    <a:pt x="190474" y="46710"/>
                  </a:lnTo>
                  <a:lnTo>
                    <a:pt x="190474" y="326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6">
              <a:extLst>
                <a:ext uri="{FF2B5EF4-FFF2-40B4-BE49-F238E27FC236}">
                  <a16:creationId xmlns:a16="http://schemas.microsoft.com/office/drawing/2014/main" id="{B5557C85-8EA4-009B-1FE6-C9AB33C048C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9496" y="419715"/>
              <a:ext cx="85191" cy="77990"/>
            </a:xfrm>
            <a:prstGeom prst="rect">
              <a:avLst/>
            </a:prstGeom>
          </p:spPr>
        </p:pic>
      </p:grpSp>
      <p:sp>
        <p:nvSpPr>
          <p:cNvPr id="60" name="object 57">
            <a:extLst>
              <a:ext uri="{FF2B5EF4-FFF2-40B4-BE49-F238E27FC236}">
                <a16:creationId xmlns:a16="http://schemas.microsoft.com/office/drawing/2014/main" id="{94731459-237B-0BA0-2F18-C8CA3CB81960}"/>
              </a:ext>
            </a:extLst>
          </p:cNvPr>
          <p:cNvSpPr/>
          <p:nvPr userDrawn="1"/>
        </p:nvSpPr>
        <p:spPr>
          <a:xfrm>
            <a:off x="5937542" y="426326"/>
            <a:ext cx="15240" cy="58419"/>
          </a:xfrm>
          <a:custGeom>
            <a:avLst/>
            <a:gdLst/>
            <a:ahLst/>
            <a:cxnLst/>
            <a:rect l="l" t="t" r="r" b="b"/>
            <a:pathLst>
              <a:path w="15239" h="58420">
                <a:moveTo>
                  <a:pt x="14833" y="43459"/>
                </a:moveTo>
                <a:lnTo>
                  <a:pt x="0" y="43459"/>
                </a:lnTo>
                <a:lnTo>
                  <a:pt x="0" y="58280"/>
                </a:lnTo>
                <a:lnTo>
                  <a:pt x="14833" y="58280"/>
                </a:lnTo>
                <a:lnTo>
                  <a:pt x="14833" y="43459"/>
                </a:lnTo>
                <a:close/>
              </a:path>
              <a:path w="15239" h="58420">
                <a:moveTo>
                  <a:pt x="14833" y="0"/>
                </a:moveTo>
                <a:lnTo>
                  <a:pt x="0" y="0"/>
                </a:lnTo>
                <a:lnTo>
                  <a:pt x="0" y="14820"/>
                </a:lnTo>
                <a:lnTo>
                  <a:pt x="14833" y="14820"/>
                </a:lnTo>
                <a:lnTo>
                  <a:pt x="1483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8FBCE33-6E9F-7308-3E91-DE25BFB24AC4}"/>
              </a:ext>
            </a:extLst>
          </p:cNvPr>
          <p:cNvSpPr txBox="1"/>
          <p:nvPr userDrawn="1"/>
        </p:nvSpPr>
        <p:spPr>
          <a:xfrm>
            <a:off x="274218" y="216405"/>
            <a:ext cx="3700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1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7BECAF1-46B5-8402-5809-942D5646E592}"/>
              </a:ext>
            </a:extLst>
          </p:cNvPr>
          <p:cNvSpPr txBox="1"/>
          <p:nvPr userDrawn="1"/>
        </p:nvSpPr>
        <p:spPr>
          <a:xfrm>
            <a:off x="282362" y="972142"/>
            <a:ext cx="2079838" cy="351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Aft>
                <a:spcPts val="100"/>
              </a:spcAft>
              <a:defRPr sz="800">
                <a:latin typeface="Microsoft YaHei UI Light" panose="020B0502040204020203" pitchFamily="34" charset="-122"/>
                <a:ea typeface="Microsoft YaHei UI Light" panose="020B0502040204020203" pitchFamily="34" charset="-122"/>
              </a:defRPr>
            </a:lvl1pPr>
          </a:lstStyle>
          <a:p>
            <a:pPr lvl="0"/>
            <a:r>
              <a:rPr lang="ja-JP" altLang="en-US" dirty="0"/>
              <a:t>主要なパートナーは誰か？</a:t>
            </a:r>
            <a:endParaRPr lang="en-AU" altLang="ja-JP" dirty="0"/>
          </a:p>
          <a:p>
            <a:pPr lvl="0"/>
            <a:r>
              <a:rPr lang="ja-JP" altLang="en-US" dirty="0"/>
              <a:t>主要なサプライヤーは誰か？</a:t>
            </a:r>
            <a:endParaRPr lang="en-AU" altLang="ja-JP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47779F0-D733-A397-9B64-70D431AA6667}"/>
              </a:ext>
            </a:extLst>
          </p:cNvPr>
          <p:cNvSpPr txBox="1"/>
          <p:nvPr userDrawn="1"/>
        </p:nvSpPr>
        <p:spPr>
          <a:xfrm>
            <a:off x="291260" y="687196"/>
            <a:ext cx="13005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+mn-ea"/>
                <a:ea typeface="+mn-ea"/>
                <a:cs typeface="Microsoft Sans Serif" panose="020B0604020202020204" pitchFamily="34" charset="0"/>
              </a:rPr>
              <a:t>パートナー</a:t>
            </a:r>
            <a:endParaRPr lang="en-AU" sz="1600" b="1" dirty="0">
              <a:latin typeface="+mn-ea"/>
              <a:ea typeface="+mn-ea"/>
              <a:cs typeface="Microsoft Sans Serif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306E8A5-68ED-EE8F-531F-2164C22238E0}"/>
              </a:ext>
            </a:extLst>
          </p:cNvPr>
          <p:cNvSpPr txBox="1"/>
          <p:nvPr userDrawn="1"/>
        </p:nvSpPr>
        <p:spPr>
          <a:xfrm>
            <a:off x="2303389" y="976133"/>
            <a:ext cx="2079838" cy="351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価値提案に必要な主要活動は何か？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本ビジネスで必須の重要な活動は何か？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AD8AAF4-A20C-66C3-E02B-05D2B7281F9B}"/>
              </a:ext>
            </a:extLst>
          </p:cNvPr>
          <p:cNvSpPr txBox="1"/>
          <p:nvPr userDrawn="1"/>
        </p:nvSpPr>
        <p:spPr>
          <a:xfrm>
            <a:off x="2312287" y="691187"/>
            <a:ext cx="1824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+mn-ea"/>
                <a:ea typeface="+mn-ea"/>
                <a:cs typeface="Microsoft Sans Serif" panose="020B0604020202020204" pitchFamily="34" charset="0"/>
              </a:rPr>
              <a:t>主要活動</a:t>
            </a:r>
            <a:endParaRPr lang="en-AU" sz="1600" b="1" dirty="0">
              <a:latin typeface="+mn-ea"/>
              <a:ea typeface="+mn-ea"/>
              <a:cs typeface="Microsoft Sans Serif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658854A-503C-18B5-DC83-9E21A8DFC21A}"/>
              </a:ext>
            </a:extLst>
          </p:cNvPr>
          <p:cNvSpPr txBox="1"/>
          <p:nvPr userDrawn="1"/>
        </p:nvSpPr>
        <p:spPr>
          <a:xfrm>
            <a:off x="2303389" y="3445248"/>
            <a:ext cx="20798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価値提案に必要なリソースは何か？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C0A23C0-EF7B-BDC0-4072-048263F961F7}"/>
              </a:ext>
            </a:extLst>
          </p:cNvPr>
          <p:cNvSpPr txBox="1"/>
          <p:nvPr userDrawn="1"/>
        </p:nvSpPr>
        <p:spPr>
          <a:xfrm>
            <a:off x="2312287" y="3160302"/>
            <a:ext cx="992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+mn-ea"/>
                <a:ea typeface="+mn-ea"/>
                <a:cs typeface="Microsoft Sans Serif" panose="020B0604020202020204" pitchFamily="34" charset="0"/>
              </a:rPr>
              <a:t>リソース</a:t>
            </a:r>
            <a:endParaRPr lang="en-AU" sz="1600" b="1" dirty="0">
              <a:latin typeface="+mn-ea"/>
              <a:ea typeface="+mn-ea"/>
              <a:cs typeface="Microsoft Sans Serif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BD012E8-B730-E832-87B1-34E6375AC57A}"/>
              </a:ext>
            </a:extLst>
          </p:cNvPr>
          <p:cNvSpPr txBox="1"/>
          <p:nvPr userDrawn="1"/>
        </p:nvSpPr>
        <p:spPr>
          <a:xfrm>
            <a:off x="4310901" y="976718"/>
            <a:ext cx="2079838" cy="610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顧客にどんな価値を提供するのか？</a:t>
            </a:r>
            <a:br>
              <a:rPr lang="en-AU" altLang="ja-JP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どんな問題の解決を手助けするのか？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どういったニーズを満たすのか？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どんな製品とサービスを提供するのか？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9D5A2C1-DFE6-F6BF-77D5-02616D65DA47}"/>
              </a:ext>
            </a:extLst>
          </p:cNvPr>
          <p:cNvSpPr txBox="1"/>
          <p:nvPr userDrawn="1"/>
        </p:nvSpPr>
        <p:spPr>
          <a:xfrm>
            <a:off x="4319799" y="691772"/>
            <a:ext cx="1026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+mn-ea"/>
                <a:ea typeface="+mn-ea"/>
                <a:cs typeface="Microsoft Sans Serif" panose="020B0604020202020204" pitchFamily="34" charset="0"/>
              </a:rPr>
              <a:t>価値提案</a:t>
            </a:r>
            <a:endParaRPr lang="en-AU" sz="1600" b="1" dirty="0">
              <a:latin typeface="+mn-ea"/>
              <a:ea typeface="+mn-ea"/>
              <a:cs typeface="Microsoft Sans Serif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A7C939F-B48B-3C89-8F6D-D699F732D964}"/>
              </a:ext>
            </a:extLst>
          </p:cNvPr>
          <p:cNvSpPr txBox="1"/>
          <p:nvPr userDrawn="1"/>
        </p:nvSpPr>
        <p:spPr>
          <a:xfrm>
            <a:off x="6327311" y="982140"/>
            <a:ext cx="20798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顧客がどんな関係を構築・維持してほしいと期待しているか？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D0B231F-090C-E52B-FA5B-43D5C55153DB}"/>
              </a:ext>
            </a:extLst>
          </p:cNvPr>
          <p:cNvSpPr txBox="1"/>
          <p:nvPr userDrawn="1"/>
        </p:nvSpPr>
        <p:spPr>
          <a:xfrm>
            <a:off x="6336209" y="697194"/>
            <a:ext cx="1824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+mn-ea"/>
                <a:ea typeface="+mn-ea"/>
                <a:cs typeface="Microsoft Sans Serif" panose="020B0604020202020204" pitchFamily="34" charset="0"/>
              </a:rPr>
              <a:t>顧客との関係</a:t>
            </a:r>
            <a:endParaRPr lang="en-AU" sz="1600" b="1" dirty="0">
              <a:latin typeface="+mn-ea"/>
              <a:ea typeface="+mn-ea"/>
              <a:cs typeface="Microsoft Sans Serif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CD0B001-0598-3DC0-9EE3-43B05696F245}"/>
              </a:ext>
            </a:extLst>
          </p:cNvPr>
          <p:cNvSpPr txBox="1"/>
          <p:nvPr userDrawn="1"/>
        </p:nvSpPr>
        <p:spPr>
          <a:xfrm>
            <a:off x="6327311" y="3448554"/>
            <a:ext cx="2079838" cy="474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どのチャネルを通じて顧客セグメントにリーチしたいか？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どのチャネルが費用対効果が高いか？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506E9FE-FBB7-CD15-E243-E9428783524D}"/>
              </a:ext>
            </a:extLst>
          </p:cNvPr>
          <p:cNvSpPr txBox="1"/>
          <p:nvPr userDrawn="1"/>
        </p:nvSpPr>
        <p:spPr>
          <a:xfrm>
            <a:off x="6336209" y="3163608"/>
            <a:ext cx="1824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+mn-ea"/>
                <a:ea typeface="+mn-ea"/>
                <a:cs typeface="Microsoft Sans Serif" panose="020B0604020202020204" pitchFamily="34" charset="0"/>
              </a:rPr>
              <a:t>チャネル</a:t>
            </a:r>
            <a:endParaRPr lang="en-AU" sz="1600" b="1" dirty="0">
              <a:latin typeface="+mn-ea"/>
              <a:ea typeface="+mn-ea"/>
              <a:cs typeface="Microsoft Sans Serif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897AEE2-D453-BEC3-2CF5-37A601944EEB}"/>
              </a:ext>
            </a:extLst>
          </p:cNvPr>
          <p:cNvSpPr txBox="1"/>
          <p:nvPr userDrawn="1"/>
        </p:nvSpPr>
        <p:spPr>
          <a:xfrm>
            <a:off x="8334910" y="971498"/>
            <a:ext cx="2079838" cy="351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誰のために価値を創造するのか？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最も重要な顧客は誰か？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4DE6EBB-31CA-A915-6B64-08D0BBBA729B}"/>
              </a:ext>
            </a:extLst>
          </p:cNvPr>
          <p:cNvSpPr txBox="1"/>
          <p:nvPr userDrawn="1"/>
        </p:nvSpPr>
        <p:spPr>
          <a:xfrm>
            <a:off x="8343808" y="686552"/>
            <a:ext cx="1824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+mn-ea"/>
                <a:ea typeface="+mn-ea"/>
                <a:cs typeface="Microsoft Sans Serif" panose="020B0604020202020204" pitchFamily="34" charset="0"/>
              </a:rPr>
              <a:t>顧客セグメント</a:t>
            </a:r>
            <a:endParaRPr lang="en-AU" sz="1600" b="1" dirty="0">
              <a:latin typeface="+mn-ea"/>
              <a:ea typeface="+mn-ea"/>
              <a:cs typeface="Microsoft Sans Serif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B7094B6-4D7E-5225-C032-A44FFBB07E53}"/>
              </a:ext>
            </a:extLst>
          </p:cNvPr>
          <p:cNvSpPr txBox="1"/>
          <p:nvPr userDrawn="1"/>
        </p:nvSpPr>
        <p:spPr>
          <a:xfrm>
            <a:off x="6501313" y="5544064"/>
            <a:ext cx="3182190" cy="351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顧客はどんな価値に（どんな名目で）お金を払おうとするのか？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どのようにお金を支払いたいと思っているか？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5F941C9-19F8-AC1B-C955-C3DBE270E3A0}"/>
              </a:ext>
            </a:extLst>
          </p:cNvPr>
          <p:cNvSpPr txBox="1"/>
          <p:nvPr userDrawn="1"/>
        </p:nvSpPr>
        <p:spPr>
          <a:xfrm>
            <a:off x="5348843" y="5534099"/>
            <a:ext cx="1256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+mn-ea"/>
                <a:ea typeface="+mn-ea"/>
                <a:cs typeface="Microsoft Sans Serif" panose="020B0604020202020204" pitchFamily="34" charset="0"/>
              </a:rPr>
              <a:t>収益の流れ</a:t>
            </a:r>
            <a:endParaRPr lang="en-AU" sz="1600" b="1" dirty="0">
              <a:latin typeface="+mn-ea"/>
              <a:ea typeface="+mn-ea"/>
              <a:cs typeface="Microsoft Sans Serif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02809D1-80AB-8AB6-9A26-CA4EC61EAB96}"/>
              </a:ext>
            </a:extLst>
          </p:cNvPr>
          <p:cNvSpPr txBox="1"/>
          <p:nvPr userDrawn="1"/>
        </p:nvSpPr>
        <p:spPr>
          <a:xfrm>
            <a:off x="1394043" y="5555540"/>
            <a:ext cx="3182190" cy="351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本ビジネスモデル特有の最も重要なコストは何か？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>
              <a:spcAft>
                <a:spcPts val="100"/>
              </a:spcAft>
            </a:pPr>
            <a:r>
              <a:rPr lang="ja-JP" altLang="en-US" sz="800" dirty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どのリソース、どの主要活動が最も高価か？</a:t>
            </a:r>
            <a:endParaRPr lang="en-AU" altLang="ja-JP" sz="800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E534C32-A37A-AFBD-74C7-26FCEDFEBC33}"/>
              </a:ext>
            </a:extLst>
          </p:cNvPr>
          <p:cNvSpPr txBox="1"/>
          <p:nvPr userDrawn="1"/>
        </p:nvSpPr>
        <p:spPr>
          <a:xfrm>
            <a:off x="315598" y="5545575"/>
            <a:ext cx="1094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+mn-ea"/>
                <a:ea typeface="+mn-ea"/>
                <a:cs typeface="Microsoft Sans Serif" panose="020B0604020202020204" pitchFamily="34" charset="0"/>
              </a:rPr>
              <a:t>コスト構造</a:t>
            </a:r>
            <a:endParaRPr lang="en-AU" sz="1600" b="1" dirty="0">
              <a:latin typeface="+mn-ea"/>
              <a:ea typeface="+mn-ea"/>
              <a:cs typeface="Microsoft Sans Serif" panose="020B0604020202020204" pitchFamily="34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C3D2B0B-EA62-3A73-4E3F-CAB9D02227D3}"/>
              </a:ext>
            </a:extLst>
          </p:cNvPr>
          <p:cNvGrpSpPr/>
          <p:nvPr userDrawn="1"/>
        </p:nvGrpSpPr>
        <p:grpSpPr>
          <a:xfrm>
            <a:off x="4797958" y="5594160"/>
            <a:ext cx="382768" cy="243450"/>
            <a:chOff x="4797958" y="5594160"/>
            <a:chExt cx="382768" cy="243450"/>
          </a:xfrm>
        </p:grpSpPr>
        <p:sp>
          <p:nvSpPr>
            <p:cNvPr id="48" name="object 45">
              <a:extLst>
                <a:ext uri="{FF2B5EF4-FFF2-40B4-BE49-F238E27FC236}">
                  <a16:creationId xmlns:a16="http://schemas.microsoft.com/office/drawing/2014/main" id="{168DC257-7891-1A27-FAFD-4C317454BED1}"/>
                </a:ext>
              </a:extLst>
            </p:cNvPr>
            <p:cNvSpPr/>
            <p:nvPr/>
          </p:nvSpPr>
          <p:spPr>
            <a:xfrm>
              <a:off x="4797958" y="5594160"/>
              <a:ext cx="382768" cy="243450"/>
            </a:xfrm>
            <a:custGeom>
              <a:avLst/>
              <a:gdLst/>
              <a:ahLst/>
              <a:cxnLst/>
              <a:rect l="l" t="t" r="r" b="b"/>
              <a:pathLst>
                <a:path w="481329" h="255270">
                  <a:moveTo>
                    <a:pt x="481037" y="236804"/>
                  </a:moveTo>
                  <a:lnTo>
                    <a:pt x="479591" y="243975"/>
                  </a:lnTo>
                  <a:lnTo>
                    <a:pt x="475645" y="249832"/>
                  </a:lnTo>
                  <a:lnTo>
                    <a:pt x="469791" y="253783"/>
                  </a:lnTo>
                  <a:lnTo>
                    <a:pt x="462622" y="255231"/>
                  </a:lnTo>
                  <a:lnTo>
                    <a:pt x="18415" y="255231"/>
                  </a:lnTo>
                  <a:lnTo>
                    <a:pt x="11246" y="253783"/>
                  </a:lnTo>
                  <a:lnTo>
                    <a:pt x="5392" y="249832"/>
                  </a:lnTo>
                  <a:lnTo>
                    <a:pt x="1446" y="243975"/>
                  </a:lnTo>
                  <a:lnTo>
                    <a:pt x="0" y="236804"/>
                  </a:lnTo>
                  <a:lnTo>
                    <a:pt x="0" y="18427"/>
                  </a:lnTo>
                  <a:lnTo>
                    <a:pt x="1446" y="11246"/>
                  </a:lnTo>
                  <a:lnTo>
                    <a:pt x="5392" y="5389"/>
                  </a:lnTo>
                  <a:lnTo>
                    <a:pt x="11246" y="1445"/>
                  </a:lnTo>
                  <a:lnTo>
                    <a:pt x="18415" y="0"/>
                  </a:lnTo>
                  <a:lnTo>
                    <a:pt x="462622" y="0"/>
                  </a:lnTo>
                  <a:lnTo>
                    <a:pt x="469791" y="1445"/>
                  </a:lnTo>
                  <a:lnTo>
                    <a:pt x="475645" y="5389"/>
                  </a:lnTo>
                  <a:lnTo>
                    <a:pt x="479591" y="11246"/>
                  </a:lnTo>
                  <a:lnTo>
                    <a:pt x="481037" y="18427"/>
                  </a:lnTo>
                  <a:lnTo>
                    <a:pt x="481037" y="236804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87" name="Graphic 86" descr="Dollar with solid fill">
              <a:extLst>
                <a:ext uri="{FF2B5EF4-FFF2-40B4-BE49-F238E27FC236}">
                  <a16:creationId xmlns:a16="http://schemas.microsoft.com/office/drawing/2014/main" id="{A889A8FC-03C1-AF07-3975-7BD80784BB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913406" y="5641620"/>
              <a:ext cx="148530" cy="148530"/>
            </a:xfrm>
            <a:prstGeom prst="rect">
              <a:avLst/>
            </a:prstGeom>
          </p:spPr>
        </p:pic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6CFC971C-95A6-5F1F-2018-88B88226B524}"/>
              </a:ext>
            </a:extLst>
          </p:cNvPr>
          <p:cNvSpPr txBox="1"/>
          <p:nvPr userDrawn="1"/>
        </p:nvSpPr>
        <p:spPr>
          <a:xfrm>
            <a:off x="203804" y="267207"/>
            <a:ext cx="4067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+mn-ea"/>
                <a:ea typeface="+mn-ea"/>
              </a:rPr>
              <a:t>ビジネスモデルキャンバス</a:t>
            </a:r>
            <a:endParaRPr lang="en-AU" sz="16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57319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913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1AB77B-BACE-F7D1-EEAB-E7081E868F26}"/>
              </a:ext>
            </a:extLst>
          </p:cNvPr>
          <p:cNvSpPr txBox="1"/>
          <p:nvPr/>
        </p:nvSpPr>
        <p:spPr>
          <a:xfrm>
            <a:off x="383658" y="164336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200" dirty="0">
                <a:latin typeface="MS P Gothic(body)"/>
                <a:ea typeface="MS PGothic" panose="020B0600070205080204" pitchFamily="34" charset="-128"/>
                <a:cs typeface="Arial" panose="020B0604020202020204" pitchFamily="34" charset="0"/>
              </a:rPr>
              <a:t>XX</a:t>
            </a:r>
            <a:endParaRPr lang="en-AU" sz="1200" dirty="0">
              <a:latin typeface="MS P Gothic(body)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>
                <a:latin typeface="MS P Gothic(body)"/>
                <a:ea typeface="MS PGothic" panose="020B0600070205080204" pitchFamily="34" charset="-128"/>
                <a:cs typeface="Arial" panose="020B0604020202020204" pitchFamily="34" charset="0"/>
              </a:rPr>
              <a:t>XX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AA3A49-BCFD-99D3-7E51-206FA4E5EBC0}"/>
              </a:ext>
            </a:extLst>
          </p:cNvPr>
          <p:cNvSpPr txBox="1"/>
          <p:nvPr/>
        </p:nvSpPr>
        <p:spPr>
          <a:xfrm>
            <a:off x="2374900" y="164336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200">
                <a:latin typeface="MS P Gothic(body)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AU" dirty="0"/>
              <a:t>XX</a:t>
            </a:r>
          </a:p>
          <a:p>
            <a:r>
              <a:rPr lang="en-AU" dirty="0"/>
              <a:t>XX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6D66A-EA71-EC8A-ACB2-5802E34D6425}"/>
              </a:ext>
            </a:extLst>
          </p:cNvPr>
          <p:cNvSpPr txBox="1"/>
          <p:nvPr/>
        </p:nvSpPr>
        <p:spPr>
          <a:xfrm>
            <a:off x="2398823" y="4010025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200">
                <a:latin typeface="MS P Gothic(body)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AU" dirty="0"/>
              <a:t>XX</a:t>
            </a:r>
          </a:p>
          <a:p>
            <a:r>
              <a:rPr lang="en-AU" dirty="0"/>
              <a:t>XX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080A55-DB9C-FD54-9983-CB605E129B34}"/>
              </a:ext>
            </a:extLst>
          </p:cNvPr>
          <p:cNvSpPr txBox="1"/>
          <p:nvPr/>
        </p:nvSpPr>
        <p:spPr>
          <a:xfrm>
            <a:off x="4460358" y="164336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200">
                <a:latin typeface="MS P Gothic(body)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AU" dirty="0"/>
              <a:t>XX</a:t>
            </a:r>
          </a:p>
          <a:p>
            <a:r>
              <a:rPr lang="en-AU" dirty="0"/>
              <a:t>XX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7BFAF1-0041-4278-0DD1-114C712D78FD}"/>
              </a:ext>
            </a:extLst>
          </p:cNvPr>
          <p:cNvSpPr txBox="1"/>
          <p:nvPr/>
        </p:nvSpPr>
        <p:spPr>
          <a:xfrm>
            <a:off x="6413500" y="164336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200">
                <a:latin typeface="MS P Gothic(body)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AU" dirty="0"/>
              <a:t>XX</a:t>
            </a:r>
          </a:p>
          <a:p>
            <a:r>
              <a:rPr lang="en-AU" dirty="0"/>
              <a:t>XX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CB7661-3252-F795-2521-7763CEB87015}"/>
              </a:ext>
            </a:extLst>
          </p:cNvPr>
          <p:cNvSpPr txBox="1"/>
          <p:nvPr/>
        </p:nvSpPr>
        <p:spPr>
          <a:xfrm>
            <a:off x="8402379" y="164336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200">
                <a:latin typeface="MS P Gothic(body)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AU"/>
              <a:t>XX</a:t>
            </a:r>
          </a:p>
          <a:p>
            <a:r>
              <a:rPr lang="en-AU"/>
              <a:t>XX</a:t>
            </a:r>
            <a:endParaRPr lang="en-A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48E18-07F6-85BC-B563-4BAC05AF66B2}"/>
              </a:ext>
            </a:extLst>
          </p:cNvPr>
          <p:cNvSpPr txBox="1"/>
          <p:nvPr/>
        </p:nvSpPr>
        <p:spPr>
          <a:xfrm>
            <a:off x="5537200" y="6106036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200">
                <a:latin typeface="MS P Gothic(body)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AU" dirty="0"/>
              <a:t>XX</a:t>
            </a:r>
          </a:p>
          <a:p>
            <a:r>
              <a:rPr lang="en-AU" dirty="0"/>
              <a:t>XX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38B407-D3D3-212D-6AC2-AA19338A4AE9}"/>
              </a:ext>
            </a:extLst>
          </p:cNvPr>
          <p:cNvSpPr txBox="1"/>
          <p:nvPr/>
        </p:nvSpPr>
        <p:spPr>
          <a:xfrm>
            <a:off x="584200" y="6106035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200">
                <a:latin typeface="MS P Gothic(body)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AU" dirty="0"/>
              <a:t>XX</a:t>
            </a:r>
          </a:p>
          <a:p>
            <a:r>
              <a:rPr lang="en-AU" dirty="0"/>
              <a:t>XX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D3477F-D63B-C12E-6899-74FFA51990E7}"/>
              </a:ext>
            </a:extLst>
          </p:cNvPr>
          <p:cNvSpPr txBox="1"/>
          <p:nvPr/>
        </p:nvSpPr>
        <p:spPr>
          <a:xfrm>
            <a:off x="6433288" y="4016041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200">
                <a:latin typeface="MS P Gothic(body)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AU" dirty="0"/>
              <a:t>XX</a:t>
            </a:r>
          </a:p>
          <a:p>
            <a:r>
              <a:rPr lang="en-AU" dirty="0"/>
              <a:t>XX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0DC81D-3C16-7705-557D-82E54A9201E9}"/>
              </a:ext>
            </a:extLst>
          </p:cNvPr>
          <p:cNvSpPr txBox="1"/>
          <p:nvPr/>
        </p:nvSpPr>
        <p:spPr>
          <a:xfrm>
            <a:off x="6032500" y="263529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200">
                <a:latin typeface="MS P Gothic(body)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en-AU" dirty="0"/>
              <a:t>XXXXX</a:t>
            </a:r>
          </a:p>
        </p:txBody>
      </p:sp>
    </p:spTree>
    <p:extLst>
      <p:ext uri="{BB962C8B-B14F-4D97-AF65-F5344CB8AC3E}">
        <p14:creationId xmlns:p14="http://schemas.microsoft.com/office/powerpoint/2010/main" val="288985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4119</TotalTime>
  <Words>19</Words>
  <Application>Microsoft Office PowerPoint</Application>
  <PresentationFormat>Custom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Microsoft YaHei UI Light</vt:lpstr>
      <vt:lpstr>MS P Gothic(body)</vt:lpstr>
      <vt:lpstr>MS PGothic</vt:lpstr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BMC</dc:title>
  <dc:creator>Aiko Matsueda</dc:creator>
  <cp:lastModifiedBy>松枝愛子</cp:lastModifiedBy>
  <cp:revision>6</cp:revision>
  <cp:lastPrinted>2024-09-19T09:32:59Z</cp:lastPrinted>
  <dcterms:created xsi:type="dcterms:W3CDTF">2024-09-10T11:19:50Z</dcterms:created>
  <dcterms:modified xsi:type="dcterms:W3CDTF">2024-09-22T05:30:10Z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2019-02-14T00:00:00Z</vt:filetime>
  </property>
  <property fmtid="{D5CDD505-2E9C-101B-9397-08002B2CF9AE}" pid="3" name="Creator">
    <vt:lpwstr>Adobe Illustrator CC 22.1 (Macintosh)</vt:lpwstr>
  </property>
  <property fmtid="{D5CDD505-2E9C-101B-9397-08002B2CF9AE}" pid="4" name="LastSaved">
    <vt:filetime>2024-09-10T00:00:00Z</vt:filetime>
  </property>
</Properties>
</file>